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96" r:id="rId1"/>
  </p:sldMasterIdLst>
  <p:notesMasterIdLst>
    <p:notesMasterId r:id="rId55"/>
  </p:notesMasterIdLst>
  <p:sldIdLst>
    <p:sldId id="283" r:id="rId2"/>
    <p:sldId id="285" r:id="rId3"/>
    <p:sldId id="284" r:id="rId4"/>
    <p:sldId id="333" r:id="rId5"/>
    <p:sldId id="286" r:id="rId6"/>
    <p:sldId id="287" r:id="rId7"/>
    <p:sldId id="321" r:id="rId8"/>
    <p:sldId id="288" r:id="rId9"/>
    <p:sldId id="322" r:id="rId10"/>
    <p:sldId id="323" r:id="rId11"/>
    <p:sldId id="291" r:id="rId12"/>
    <p:sldId id="292" r:id="rId13"/>
    <p:sldId id="324" r:id="rId14"/>
    <p:sldId id="293" r:id="rId15"/>
    <p:sldId id="294" r:id="rId16"/>
    <p:sldId id="325" r:id="rId17"/>
    <p:sldId id="296" r:id="rId18"/>
    <p:sldId id="334" r:id="rId19"/>
    <p:sldId id="297" r:id="rId20"/>
    <p:sldId id="298" r:id="rId21"/>
    <p:sldId id="326" r:id="rId22"/>
    <p:sldId id="299" r:id="rId23"/>
    <p:sldId id="300" r:id="rId24"/>
    <p:sldId id="301" r:id="rId25"/>
    <p:sldId id="328" r:id="rId26"/>
    <p:sldId id="329" r:id="rId27"/>
    <p:sldId id="335" r:id="rId28"/>
    <p:sldId id="331" r:id="rId29"/>
    <p:sldId id="307" r:id="rId30"/>
    <p:sldId id="302" r:id="rId31"/>
    <p:sldId id="337" r:id="rId32"/>
    <p:sldId id="308" r:id="rId33"/>
    <p:sldId id="338" r:id="rId34"/>
    <p:sldId id="309" r:id="rId35"/>
    <p:sldId id="339" r:id="rId36"/>
    <p:sldId id="340" r:id="rId37"/>
    <p:sldId id="310" r:id="rId38"/>
    <p:sldId id="313" r:id="rId39"/>
    <p:sldId id="350" r:id="rId40"/>
    <p:sldId id="336" r:id="rId41"/>
    <p:sldId id="312" r:id="rId42"/>
    <p:sldId id="346" r:id="rId43"/>
    <p:sldId id="314" r:id="rId44"/>
    <p:sldId id="341" r:id="rId45"/>
    <p:sldId id="342" r:id="rId46"/>
    <p:sldId id="343" r:id="rId47"/>
    <p:sldId id="344" r:id="rId48"/>
    <p:sldId id="345" r:id="rId49"/>
    <p:sldId id="319" r:id="rId50"/>
    <p:sldId id="347" r:id="rId51"/>
    <p:sldId id="348" r:id="rId52"/>
    <p:sldId id="320" r:id="rId53"/>
    <p:sldId id="349" r:id="rId54"/>
  </p:sldIdLst>
  <p:sldSz cx="12192000" cy="6858000"/>
  <p:notesSz cx="6858000" cy="9144000"/>
  <p:embeddedFontLs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Cambria Math" panose="02040503050406030204" pitchFamily="18" charset="0"/>
      <p:regular r:id="rId60"/>
    </p:embeddedFont>
    <p:embeddedFont>
      <p:font typeface="Frutiger LT Com 45 Light" panose="020B0303030504090204" charset="0"/>
      <p:regular r:id="rId61"/>
      <p:bold r:id="rId62"/>
      <p:italic r:id="rId63"/>
      <p:boldItalic r:id="rId64"/>
    </p:embeddedFont>
    <p:embeddedFont>
      <p:font typeface="Lucida Console" panose="020B0609040504020204" pitchFamily="49" charset="0"/>
      <p:regular r:id="rId65"/>
    </p:embeddedFont>
  </p:embeddedFontLst>
  <p:defaultTextStyle>
    <a:defPPr>
      <a:defRPr lang="de-DE"/>
    </a:defPPr>
    <a:lvl1pPr marL="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84C619E-368D-474C-A83F-351C7A722C2D}">
          <p14:sldIdLst>
            <p14:sldId id="283"/>
            <p14:sldId id="285"/>
            <p14:sldId id="284"/>
          </p14:sldIdLst>
        </p14:section>
        <p14:section name="Literature Review" id="{A379453C-F899-45BA-96E3-E52F2B2D12A2}">
          <p14:sldIdLst>
            <p14:sldId id="333"/>
            <p14:sldId id="286"/>
            <p14:sldId id="287"/>
            <p14:sldId id="321"/>
            <p14:sldId id="288"/>
            <p14:sldId id="322"/>
            <p14:sldId id="323"/>
            <p14:sldId id="291"/>
            <p14:sldId id="292"/>
            <p14:sldId id="324"/>
            <p14:sldId id="293"/>
            <p14:sldId id="294"/>
            <p14:sldId id="325"/>
            <p14:sldId id="296"/>
          </p14:sldIdLst>
        </p14:section>
        <p14:section name="Dataset" id="{04EAAAE0-7072-404D-991F-07EAA4DEBFE0}">
          <p14:sldIdLst>
            <p14:sldId id="334"/>
            <p14:sldId id="297"/>
            <p14:sldId id="298"/>
            <p14:sldId id="326"/>
            <p14:sldId id="299"/>
            <p14:sldId id="300"/>
            <p14:sldId id="301"/>
            <p14:sldId id="328"/>
            <p14:sldId id="329"/>
          </p14:sldIdLst>
        </p14:section>
        <p14:section name="Experiments" id="{46F4FE77-2616-4DD2-9227-3CD683F76D03}">
          <p14:sldIdLst>
            <p14:sldId id="335"/>
            <p14:sldId id="331"/>
            <p14:sldId id="307"/>
            <p14:sldId id="302"/>
            <p14:sldId id="337"/>
            <p14:sldId id="308"/>
            <p14:sldId id="338"/>
            <p14:sldId id="309"/>
            <p14:sldId id="339"/>
            <p14:sldId id="340"/>
            <p14:sldId id="310"/>
            <p14:sldId id="313"/>
            <p14:sldId id="350"/>
          </p14:sldIdLst>
        </p14:section>
        <p14:section name="Vegetation Analysis" id="{CC3222C1-2594-4637-8D5F-0D2D883EBC33}">
          <p14:sldIdLst>
            <p14:sldId id="336"/>
            <p14:sldId id="312"/>
            <p14:sldId id="346"/>
            <p14:sldId id="314"/>
            <p14:sldId id="341"/>
            <p14:sldId id="342"/>
            <p14:sldId id="343"/>
            <p14:sldId id="344"/>
            <p14:sldId id="345"/>
            <p14:sldId id="319"/>
            <p14:sldId id="347"/>
          </p14:sldIdLst>
        </p14:section>
        <p14:section name="Conclusion" id="{8A30123E-4A27-465C-93DD-860722F1BBA8}">
          <p14:sldIdLst>
            <p14:sldId id="348"/>
            <p14:sldId id="320"/>
            <p14:sldId id="3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66"/>
    <a:srgbClr val="D6003D"/>
    <a:srgbClr val="FF0049"/>
    <a:srgbClr val="00CC27"/>
    <a:srgbClr val="00FF32"/>
    <a:srgbClr val="110BFF"/>
    <a:srgbClr val="FFFFFF"/>
    <a:srgbClr val="1280EC"/>
    <a:srgbClr val="D10002"/>
    <a:srgbClr val="99FF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89307" autoAdjust="0"/>
  </p:normalViewPr>
  <p:slideViewPr>
    <p:cSldViewPr snapToObjects="1">
      <p:cViewPr>
        <p:scale>
          <a:sx n="100" d="100"/>
          <a:sy n="100" d="100"/>
        </p:scale>
        <p:origin x="1002" y="1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403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font" Target="fonts/font8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61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total area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EBF08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8EB-4862-8E24-00D5051ABDDF}"/>
              </c:ext>
            </c:extLst>
          </c:dPt>
          <c:dPt>
            <c:idx val="1"/>
            <c:bubble3D val="0"/>
            <c:spPr>
              <a:solidFill>
                <a:srgbClr val="C1C1C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8EB-4862-8E24-00D5051ABDDF}"/>
              </c:ext>
            </c:extLst>
          </c:dPt>
          <c:dPt>
            <c:idx val="2"/>
            <c:bubble3D val="0"/>
            <c:spPr>
              <a:solidFill>
                <a:srgbClr val="2BAB2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8EB-4862-8E24-00D5051ABDDF}"/>
              </c:ext>
            </c:extLst>
          </c:dPt>
          <c:dPt>
            <c:idx val="3"/>
            <c:bubble3D val="0"/>
            <c:spPr>
              <a:solidFill>
                <a:srgbClr val="1280E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8EB-4862-8E24-00D5051ABDDF}"/>
              </c:ext>
            </c:extLst>
          </c:dPt>
          <c:dPt>
            <c:idx val="4"/>
            <c:bubble3D val="0"/>
            <c:spPr>
              <a:solidFill>
                <a:srgbClr val="D1000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8EB-4862-8E24-00D5051ABDDF}"/>
              </c:ext>
            </c:extLst>
          </c:dPt>
          <c:dPt>
            <c:idx val="5"/>
            <c:bubble3D val="0"/>
            <c:spPr>
              <a:solidFill>
                <a:srgbClr val="99FF2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8EB-4862-8E24-00D5051ABDDF}"/>
              </c:ext>
            </c:extLst>
          </c:dPt>
          <c:dLbls>
            <c:dLbl>
              <c:idx val="0"/>
              <c:layout>
                <c:manualLayout>
                  <c:x val="0.1785337716890843"/>
                  <c:y val="-8.8034257101891444E-2"/>
                </c:manualLayout>
              </c:layout>
              <c:numFmt formatCode="0.00%" sourceLinked="0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5610"/>
                        <a:gd name="adj2" fmla="val 13133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68EB-4862-8E24-00D5051ABDDF}"/>
                </c:ext>
              </c:extLst>
            </c:dLbl>
            <c:dLbl>
              <c:idx val="1"/>
              <c:layout>
                <c:manualLayout>
                  <c:x val="0.15235691664638989"/>
                  <c:y val="-7.9433204680729799E-2"/>
                </c:manualLayout>
              </c:layout>
              <c:numFmt formatCode="0.00%" sourceLinked="0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12375"/>
                        <a:gd name="adj2" fmla="val 7159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68EB-4862-8E24-00D5051ABDDF}"/>
                </c:ext>
              </c:extLst>
            </c:dLbl>
            <c:dLbl>
              <c:idx val="2"/>
              <c:layout>
                <c:manualLayout>
                  <c:x val="-0.20026671042679328"/>
                  <c:y val="6.0369235557354538E-2"/>
                </c:manualLayout>
              </c:layout>
              <c:numFmt formatCode="0.00%" sourceLinked="0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820"/>
                        <a:gd name="adj2" fmla="val 15411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68EB-4862-8E24-00D5051ABDDF}"/>
                </c:ext>
              </c:extLst>
            </c:dLbl>
            <c:dLbl>
              <c:idx val="3"/>
              <c:layout>
                <c:manualLayout>
                  <c:x val="-0.18081420242453738"/>
                  <c:y val="-6.6723891931813009E-2"/>
                </c:manualLayout>
              </c:layout>
              <c:numFmt formatCode="0.00%" sourceLinked="0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15632"/>
                        <a:gd name="adj2" fmla="val 4732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7-68EB-4862-8E24-00D5051ABDDF}"/>
                </c:ext>
              </c:extLst>
            </c:dLbl>
            <c:dLbl>
              <c:idx val="4"/>
              <c:layout>
                <c:manualLayout>
                  <c:x val="-0.1250977948710533"/>
                  <c:y val="-0.13027045567639689"/>
                </c:manualLayout>
              </c:layout>
              <c:numFmt formatCode="0.00%" sourceLinked="0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4177"/>
                        <a:gd name="adj2" fmla="val -2063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9-68EB-4862-8E24-00D5051ABDDF}"/>
                </c:ext>
              </c:extLst>
            </c:dLbl>
            <c:dLbl>
              <c:idx val="5"/>
              <c:layout>
                <c:manualLayout>
                  <c:x val="0.1414770342119101"/>
                  <c:y val="-0.10645925802131515"/>
                </c:manualLayout>
              </c:layout>
              <c:numFmt formatCode="0.00%" sourceLinked="0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726"/>
                        <a:gd name="adj2" fmla="val 25090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B-68EB-4862-8E24-00D5051ABDDF}"/>
                </c:ext>
              </c:extLst>
            </c:dLbl>
            <c:numFmt formatCode="0.00%" sourceLinked="0"/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Tabelle1!$A$2:$A$7</c:f>
              <c:strCache>
                <c:ptCount val="6"/>
                <c:pt idx="0">
                  <c:v>agriculture</c:v>
                </c:pt>
                <c:pt idx="1">
                  <c:v>traffic</c:v>
                </c:pt>
                <c:pt idx="2">
                  <c:v>forest</c:v>
                </c:pt>
                <c:pt idx="3">
                  <c:v>water</c:v>
                </c:pt>
                <c:pt idx="4">
                  <c:v>buildings</c:v>
                </c:pt>
                <c:pt idx="5">
                  <c:v>urban greens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0.19040000000000001</c:v>
                </c:pt>
                <c:pt idx="1">
                  <c:v>3.2000000000000002E-3</c:v>
                </c:pt>
                <c:pt idx="2">
                  <c:v>0.65400000000000003</c:v>
                </c:pt>
                <c:pt idx="3">
                  <c:v>5.4000000000000003E-3</c:v>
                </c:pt>
                <c:pt idx="4">
                  <c:v>0.124</c:v>
                </c:pt>
                <c:pt idx="5">
                  <c:v>2.3E-2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8EB-4862-8E24-00D5051ABDD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15"/>
        <c:holeSize val="6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CDBCAC-5F00-47F0-BBE7-4862A47AF8BE}" type="datetimeFigureOut">
              <a:rPr lang="de-DE" smtClean="0"/>
              <a:t>13.12.2020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9ADF2-3AF6-4B39-998B-734B615086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4665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0593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entire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U-Net 110 </a:t>
            </a:r>
            <a:r>
              <a:rPr lang="de-DE" dirty="0" err="1"/>
              <a:t>minutes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FCDN 135 </a:t>
            </a:r>
            <a:r>
              <a:rPr lang="de-DE" dirty="0" err="1"/>
              <a:t>minutes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0236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1211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2304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764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189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369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471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70240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forest</a:t>
            </a:r>
            <a:r>
              <a:rPr lang="en-US" dirty="0"/>
              <a:t> 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61,64%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buildings</a:t>
            </a:r>
            <a:r>
              <a:rPr lang="en-US" dirty="0"/>
              <a:t> 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13,53%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urban</a:t>
            </a:r>
            <a:r>
              <a:rPr lang="en-US" dirty="0"/>
              <a:t> greens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2,53%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agriculture</a:t>
            </a:r>
            <a:r>
              <a:rPr lang="en-US" dirty="0"/>
              <a:t> 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20,86%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water</a:t>
            </a:r>
            <a:r>
              <a:rPr lang="en-US" dirty="0"/>
              <a:t> 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0,97%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traffic</a:t>
            </a:r>
            <a:r>
              <a:rPr lang="en-US" dirty="0"/>
              <a:t> 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0,48%</a:t>
            </a:r>
            <a:r>
              <a:rPr lang="en-US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1360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433576" y="3600001"/>
            <a:ext cx="7995224" cy="1125144"/>
          </a:xfrm>
        </p:spPr>
        <p:txBody>
          <a:bodyPr/>
          <a:lstStyle>
            <a:lvl1pPr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431704" y="4770000"/>
            <a:ext cx="7997096" cy="1087508"/>
          </a:xfrm>
        </p:spPr>
        <p:txBody>
          <a:bodyPr/>
          <a:lstStyle>
            <a:lvl1pPr marL="0" indent="0" algn="l">
              <a:buNone/>
              <a:defRPr sz="2200">
                <a:solidFill>
                  <a:schemeClr val="accent5"/>
                </a:solidFill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6076800"/>
            <a:ext cx="4464049" cy="160512"/>
          </a:xfrm>
        </p:spPr>
        <p:txBody>
          <a:bodyPr/>
          <a:lstStyle>
            <a:lvl1pPr marL="0" indent="0" algn="l">
              <a:buNone/>
              <a:defRPr sz="1000" b="1" cap="all" baseline="0">
                <a:solidFill>
                  <a:schemeClr val="accent5"/>
                </a:solidFill>
              </a:defRPr>
            </a:lvl1pPr>
          </a:lstStyle>
          <a:p>
            <a:pPr algn="l"/>
            <a:r>
              <a:rPr lang="de-DE" b="0" cap="none" baseline="0" dirty="0">
                <a:solidFill>
                  <a:schemeClr val="accent5"/>
                </a:solidFill>
              </a:rPr>
              <a:t>Fakultät für </a:t>
            </a:r>
            <a:r>
              <a:rPr lang="de-DE" cap="none" baseline="0" dirty="0">
                <a:solidFill>
                  <a:schemeClr val="accent5"/>
                </a:solidFill>
              </a:rPr>
              <a:t>Mathematik und Informatik</a:t>
            </a:r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1"/>
          </p:nvPr>
        </p:nvSpPr>
        <p:spPr>
          <a:xfrm>
            <a:off x="576000" y="6254067"/>
            <a:ext cx="4464049" cy="39210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000"/>
            </a:lvl1pPr>
            <a:lvl2pPr marL="457631" indent="0">
              <a:buNone/>
              <a:defRPr/>
            </a:lvl2pPr>
            <a:lvl3pPr marL="914354" indent="0">
              <a:buNone/>
              <a:defRPr/>
            </a:lvl3pPr>
            <a:lvl4pPr marL="1371530" indent="0">
              <a:buNone/>
              <a:defRPr/>
            </a:lvl4pPr>
            <a:lvl5pPr marL="1828707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428801" cy="3053056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" y="1522800"/>
            <a:ext cx="2088000" cy="20880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848" y="6029106"/>
            <a:ext cx="2476800" cy="449922"/>
          </a:xfrm>
          <a:prstGeom prst="rect">
            <a:avLst/>
          </a:prstGeom>
        </p:spPr>
      </p:pic>
      <p:sp>
        <p:nvSpPr>
          <p:cNvPr id="13" name="Textplatzhalter 15">
            <a:extLst>
              <a:ext uri="{FF2B5EF4-FFF2-40B4-BE49-F238E27FC236}">
                <a16:creationId xmlns:a16="http://schemas.microsoft.com/office/drawing/2014/main" id="{50C89097-BB81-4DF1-85FC-489181D2B6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2913" y="3731018"/>
            <a:ext cx="1944216" cy="555038"/>
          </a:xfrm>
        </p:spPr>
        <p:txBody>
          <a:bodyPr/>
          <a:lstStyle>
            <a:lvl1pPr marL="0" indent="0" algn="l">
              <a:buNone/>
              <a:defRPr sz="1000" b="1" cap="all" baseline="0">
                <a:solidFill>
                  <a:schemeClr val="tx1"/>
                </a:solidFill>
              </a:defRPr>
            </a:lvl1pPr>
          </a:lstStyle>
          <a:p>
            <a:pPr algn="l"/>
            <a:endParaRPr lang="de-DE" cap="none" baseline="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65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42437" y="3585549"/>
            <a:ext cx="7995224" cy="521211"/>
          </a:xfrm>
        </p:spPr>
        <p:txBody>
          <a:bodyPr/>
          <a:lstStyle>
            <a:lvl1pPr>
              <a:defRPr sz="3400" b="0">
                <a:solidFill>
                  <a:srgbClr val="006666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097452" y="4178918"/>
            <a:ext cx="7997096" cy="1087508"/>
          </a:xfrm>
        </p:spPr>
        <p:txBody>
          <a:bodyPr/>
          <a:lstStyle>
            <a:lvl1pPr marL="0" indent="0" algn="l">
              <a:buNone/>
              <a:defRPr sz="2200" i="1">
                <a:solidFill>
                  <a:schemeClr val="tx1"/>
                </a:solidFill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6076800"/>
            <a:ext cx="4464049" cy="160512"/>
          </a:xfrm>
        </p:spPr>
        <p:txBody>
          <a:bodyPr/>
          <a:lstStyle>
            <a:lvl1pPr marL="0" indent="0" algn="l">
              <a:buNone/>
              <a:defRPr sz="1000" b="1" cap="all" baseline="0">
                <a:solidFill>
                  <a:schemeClr val="accent5"/>
                </a:solidFill>
              </a:defRPr>
            </a:lvl1pPr>
          </a:lstStyle>
          <a:p>
            <a:r>
              <a:rPr lang="en-US" b="0" cap="none" dirty="0"/>
              <a:t>Faculty</a:t>
            </a:r>
            <a:endParaRPr lang="de-DE" dirty="0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76000" y="6254067"/>
            <a:ext cx="4464049" cy="39210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000"/>
            </a:lvl1pPr>
            <a:lvl2pPr marL="457631" indent="0">
              <a:buNone/>
              <a:defRPr/>
            </a:lvl2pPr>
            <a:lvl3pPr marL="914354" indent="0">
              <a:buNone/>
              <a:defRPr/>
            </a:lvl3pPr>
            <a:lvl4pPr marL="1371530" indent="0">
              <a:buNone/>
              <a:defRPr/>
            </a:lvl4pPr>
            <a:lvl5pPr marL="1828707" indent="0">
              <a:buNone/>
              <a:defRPr/>
            </a:lvl5pPr>
          </a:lstStyle>
          <a:p>
            <a:r>
              <a:rPr lang="en-US" dirty="0"/>
              <a:t>Name, Student ID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428801" cy="3053056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421" y="6029106"/>
            <a:ext cx="2476800" cy="44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3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_Inhalt_Fließ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lvl1pPr>
            <a:lvl2pPr marL="457631" inden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lvl2pPr>
            <a:lvl3pPr marL="914354" inden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lvl3pPr>
            <a:lvl4pPr marL="1371530" inden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lvl4pPr>
            <a:lvl5pPr marL="1828707" inden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lvl5pPr>
          </a:lstStyle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December 14, 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632997" y="6426003"/>
            <a:ext cx="7890576" cy="241001"/>
          </a:xfrm>
        </p:spPr>
        <p:txBody>
          <a:bodyPr/>
          <a:lstStyle/>
          <a:p>
            <a:r>
              <a:rPr lang="de-DE" dirty="0"/>
              <a:t>Karsten Köhler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892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_Inhalt_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1200"/>
              </a:spcAft>
              <a:defRPr/>
            </a:lvl2pPr>
            <a:lvl3pPr>
              <a:spcBef>
                <a:spcPts val="0"/>
              </a:spcBef>
              <a:spcAft>
                <a:spcPts val="1200"/>
              </a:spcAft>
              <a:defRPr/>
            </a:lvl3pPr>
            <a:lvl4pPr>
              <a:spcBef>
                <a:spcPts val="0"/>
              </a:spcBef>
              <a:spcAft>
                <a:spcPts val="1200"/>
              </a:spcAft>
              <a:defRPr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December 14, 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629424" y="6426003"/>
            <a:ext cx="7890576" cy="241001"/>
          </a:xfrm>
        </p:spPr>
        <p:txBody>
          <a:bodyPr/>
          <a:lstStyle/>
          <a:p>
            <a:r>
              <a:rPr lang="de-DE" dirty="0"/>
              <a:t>Karsten Köhler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254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296000" y="1522800"/>
            <a:ext cx="10224000" cy="3940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6000" y="2088000"/>
            <a:ext cx="10224000" cy="39332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967541" y="6426003"/>
            <a:ext cx="1248139" cy="24100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accent5"/>
                </a:solidFill>
              </a:defRPr>
            </a:lvl1pPr>
          </a:lstStyle>
          <a:p>
            <a:r>
              <a:rPr lang="en-US" noProof="0" dirty="0"/>
              <a:t>December 14, 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629424" y="6426003"/>
            <a:ext cx="7890576" cy="24100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 b="1">
                <a:solidFill>
                  <a:schemeClr val="accent5"/>
                </a:solidFill>
              </a:defRPr>
            </a:lvl1pPr>
          </a:lstStyle>
          <a:p>
            <a:r>
              <a:rPr lang="de-DE" dirty="0"/>
              <a:t>Karsten Köhler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5440" y="6426003"/>
            <a:ext cx="648072" cy="24100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="1">
                <a:solidFill>
                  <a:schemeClr val="accent5"/>
                </a:solidFill>
              </a:defRPr>
            </a:lvl1pPr>
          </a:lstStyle>
          <a:p>
            <a:fld id="{242EEE4B-4F13-4B3B-896D-98344C2D1A3F}" type="slidenum">
              <a:rPr lang="de-DE" smtClean="0"/>
              <a:pPr/>
              <a:t>‹Nr.›</a:t>
            </a:fld>
            <a:r>
              <a:rPr lang="de-DE" dirty="0"/>
              <a:t> </a:t>
            </a:r>
          </a:p>
        </p:txBody>
      </p:sp>
      <p:cxnSp>
        <p:nvCxnSpPr>
          <p:cNvPr id="10" name="Gerade Verbindung 9"/>
          <p:cNvCxnSpPr/>
          <p:nvPr userDrawn="1"/>
        </p:nvCxnSpPr>
        <p:spPr>
          <a:xfrm>
            <a:off x="1296000" y="997834"/>
            <a:ext cx="10224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>
            <a:off x="720000" y="6282000"/>
            <a:ext cx="10800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liennummernplatzhalter 5"/>
          <p:cNvSpPr txBox="1">
            <a:spLocks/>
          </p:cNvSpPr>
          <p:nvPr userDrawn="1"/>
        </p:nvSpPr>
        <p:spPr>
          <a:xfrm>
            <a:off x="715567" y="6426003"/>
            <a:ext cx="431456" cy="24100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353" rtl="0" eaLnBrk="1" latinLnBrk="0" hangingPunct="1">
              <a:defRPr sz="9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177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6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0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36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dirty="0">
                <a:solidFill>
                  <a:schemeClr val="accent5"/>
                </a:solidFill>
              </a:rPr>
              <a:t>Slide</a:t>
            </a:r>
          </a:p>
        </p:txBody>
      </p:sp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579276"/>
            <a:ext cx="2476800" cy="448838"/>
          </a:xfrm>
          <a:prstGeom prst="rect">
            <a:avLst/>
          </a:prstGeom>
        </p:spPr>
      </p:pic>
      <p:sp>
        <p:nvSpPr>
          <p:cNvPr id="12" name="Textplatzhalter 7"/>
          <p:cNvSpPr txBox="1">
            <a:spLocks/>
          </p:cNvSpPr>
          <p:nvPr userDrawn="1"/>
        </p:nvSpPr>
        <p:spPr>
          <a:xfrm>
            <a:off x="6945452" y="759510"/>
            <a:ext cx="4561681" cy="216322"/>
          </a:xfrm>
          <a:prstGeom prst="rect">
            <a:avLst/>
          </a:prstGeom>
        </p:spPr>
        <p:txBody>
          <a:bodyPr lIns="0" tIns="0" rIns="0" bIns="0"/>
          <a:lstStyle>
            <a:lvl1pPr marL="0" indent="0" algn="r" defTabSz="914353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None/>
              <a:defRPr sz="1000" b="1" kern="1200" cap="none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693143" indent="-235512" algn="l" defTabSz="914353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Char char="-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8" algn="l" defTabSz="914353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Char char="-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18" indent="-228588" algn="l" defTabSz="914353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Char char="-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5" indent="-228588" algn="l" defTabSz="914353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Char char="-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chemeClr val="accent5"/>
                </a:solidFill>
              </a:rPr>
              <a:t>Faculty of </a:t>
            </a:r>
            <a:r>
              <a:rPr lang="en-US" b="1" dirty="0">
                <a:solidFill>
                  <a:schemeClr val="accent5"/>
                </a:solidFill>
              </a:rPr>
              <a:t>Mathematics and Computer Science</a:t>
            </a:r>
            <a:endParaRPr lang="de-DE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972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0" r:id="rId2"/>
    <p:sldLayoutId id="2147483698" r:id="rId3"/>
    <p:sldLayoutId id="2147483699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353" rtl="0" eaLnBrk="1" latinLnBrk="0" hangingPunct="1">
        <a:spcBef>
          <a:spcPct val="0"/>
        </a:spcBef>
        <a:buNone/>
        <a:defRPr sz="2200" b="1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250022" indent="-250022" algn="l" defTabSz="914353" rtl="0" eaLnBrk="1" latinLnBrk="0" hangingPunct="1">
        <a:spcBef>
          <a:spcPct val="20000"/>
        </a:spcBef>
        <a:buClr>
          <a:schemeClr val="accent5"/>
        </a:buClr>
        <a:buFont typeface="Symbol" panose="05050102010706020507" pitchFamily="18" charset="2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693143" indent="-235512" algn="l" defTabSz="914353" rtl="0" eaLnBrk="1" latinLnBrk="0" hangingPunct="1">
        <a:spcBef>
          <a:spcPct val="20000"/>
        </a:spcBef>
        <a:buClr>
          <a:schemeClr val="accent5"/>
        </a:buClr>
        <a:buFont typeface="Symbol" panose="05050102010706020507" pitchFamily="18" charset="2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8" algn="l" defTabSz="914353" rtl="0" eaLnBrk="1" latinLnBrk="0" hangingPunct="1">
        <a:spcBef>
          <a:spcPct val="20000"/>
        </a:spcBef>
        <a:buClr>
          <a:schemeClr val="accent5"/>
        </a:buClr>
        <a:buFont typeface="Symbol" panose="05050102010706020507" pitchFamily="18" charset="2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18" indent="-228588" algn="l" defTabSz="914353" rtl="0" eaLnBrk="1" latinLnBrk="0" hangingPunct="1">
        <a:spcBef>
          <a:spcPct val="20000"/>
        </a:spcBef>
        <a:buClr>
          <a:schemeClr val="accent5"/>
        </a:buClr>
        <a:buFont typeface="Symbol" panose="05050102010706020507" pitchFamily="18" charset="2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5" indent="-228588" algn="l" defTabSz="914353" rtl="0" eaLnBrk="1" latinLnBrk="0" hangingPunct="1">
        <a:spcBef>
          <a:spcPct val="20000"/>
        </a:spcBef>
        <a:buClr>
          <a:schemeClr val="accent5"/>
        </a:buClr>
        <a:buFont typeface="Symbol" panose="05050102010706020507" pitchFamily="18" charset="2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image" Target="../media/image59.png"/><Relationship Id="rId16" Type="http://schemas.openxmlformats.org/officeDocument/2006/relationships/image" Target="../media/image7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jpe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56.png"/><Relationship Id="rId7" Type="http://schemas.openxmlformats.org/officeDocument/2006/relationships/image" Target="../media/image7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" Type="http://schemas.openxmlformats.org/officeDocument/2006/relationships/image" Target="../media/image78.png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19" Type="http://schemas.openxmlformats.org/officeDocument/2006/relationships/image" Target="../media/image95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jpe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jpeg"/><Relationship Id="rId9" Type="http://schemas.openxmlformats.org/officeDocument/2006/relationships/image" Target="../media/image10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8.png"/><Relationship Id="rId5" Type="http://schemas.openxmlformats.org/officeDocument/2006/relationships/image" Target="../media/image116.png"/><Relationship Id="rId4" Type="http://schemas.openxmlformats.org/officeDocument/2006/relationships/image" Target="../media/image11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22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5" Type="http://schemas.openxmlformats.org/officeDocument/2006/relationships/image" Target="../media/image121.png"/><Relationship Id="rId4" Type="http://schemas.openxmlformats.org/officeDocument/2006/relationships/image" Target="../media/image1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2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3.png"/><Relationship Id="rId5" Type="http://schemas.openxmlformats.org/officeDocument/2006/relationships/image" Target="../media/image125.png"/><Relationship Id="rId4" Type="http://schemas.openxmlformats.org/officeDocument/2006/relationships/image" Target="../media/image11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5" Type="http://schemas.openxmlformats.org/officeDocument/2006/relationships/image" Target="../media/image127.png"/><Relationship Id="rId4" Type="http://schemas.openxmlformats.org/officeDocument/2006/relationships/image" Target="../media/image11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433576" y="3573016"/>
            <a:ext cx="6766880" cy="936104"/>
          </a:xfrm>
        </p:spPr>
        <p:txBody>
          <a:bodyPr/>
          <a:lstStyle/>
          <a:p>
            <a:r>
              <a:rPr lang="en-US" sz="2800" noProof="0" dirty="0"/>
              <a:t>Master Thesis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433576" y="4077072"/>
            <a:ext cx="5616624" cy="1087508"/>
          </a:xfrm>
        </p:spPr>
        <p:txBody>
          <a:bodyPr/>
          <a:lstStyle/>
          <a:p>
            <a:r>
              <a:rPr lang="en-US" noProof="0" dirty="0"/>
              <a:t>Semantic Segmentation of Land Use </a:t>
            </a:r>
            <a:br>
              <a:rPr lang="en-US" noProof="0" dirty="0"/>
            </a:br>
            <a:r>
              <a:rPr lang="en-US" noProof="0" dirty="0"/>
              <a:t>with High-Resolution Orthophotos </a:t>
            </a:r>
            <a:br>
              <a:rPr lang="en-US" noProof="0" dirty="0"/>
            </a:br>
            <a:r>
              <a:rPr lang="en-US" noProof="0" dirty="0"/>
              <a:t>and Convolutional Neural Networks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cap="none" noProof="0" dirty="0"/>
              <a:t>Faculty of </a:t>
            </a:r>
            <a:r>
              <a:rPr lang="en-US" cap="none" noProof="0" dirty="0"/>
              <a:t>Mathematics and Computer Science</a:t>
            </a:r>
            <a:endParaRPr lang="en-US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noProof="0" dirty="0"/>
              <a:t>Karsten Köhler, Student ID No. 8690570</a:t>
            </a:r>
          </a:p>
        </p:txBody>
      </p:sp>
    </p:spTree>
    <p:extLst>
      <p:ext uri="{BB962C8B-B14F-4D97-AF65-F5344CB8AC3E}">
        <p14:creationId xmlns:p14="http://schemas.microsoft.com/office/powerpoint/2010/main" val="65012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DF10CC5B-6260-4C74-A18E-1EAC974C7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U-Net Architecture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16BD206C-C133-481E-B8BC-862C97EB6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376031"/>
            <a:ext cx="3719880" cy="2853169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contracting and expanding path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skip connections between paths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segmentation map is smaller than input image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2ECF0BE9-42A0-43C1-95FF-99BAC63606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28" y="2016385"/>
            <a:ext cx="6118708" cy="407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6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9D4CE2-0974-4F79-A42B-7221B0298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U-Net on ISBI Cell Tracking Challenge 2015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1DA3EA-C19B-45C9-8770-637A31071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8399" y="4280523"/>
            <a:ext cx="3520190" cy="565991"/>
          </a:xfrm>
        </p:spPr>
        <p:txBody>
          <a:bodyPr/>
          <a:lstStyle/>
          <a:p>
            <a:pPr algn="ctr"/>
            <a:r>
              <a:rPr lang="en-US" b="1" noProof="0" dirty="0"/>
              <a:t>PhC-U373    </a:t>
            </a:r>
            <a:br>
              <a:rPr lang="en-US" b="1" noProof="0" dirty="0"/>
            </a:br>
            <a:r>
              <a:rPr lang="en-US" i="1" noProof="0" dirty="0"/>
              <a:t>92.03% average </a:t>
            </a:r>
            <a:r>
              <a:rPr lang="en-US" i="1" noProof="0" dirty="0" err="1"/>
              <a:t>IoU</a:t>
            </a:r>
            <a:endParaRPr lang="en-US" i="1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50DEB9-C642-438C-8A98-373FE937E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C87180-2933-46F7-97CA-0FC215BD1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4BF6E3-7B0A-4606-A616-99E5CD5D4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11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B965B6C-F92D-4AE1-B92C-2F4AC8CE2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2636912"/>
            <a:ext cx="2100494" cy="143547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91AC528-BABA-48F3-82F3-9F7AD12A9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332" y="2646174"/>
            <a:ext cx="2100494" cy="1426211"/>
          </a:xfrm>
          <a:prstGeom prst="rect">
            <a:avLst/>
          </a:prstGeom>
        </p:spPr>
      </p:pic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FF0FBB76-C416-4234-BDA3-3B869B0BA497}"/>
              </a:ext>
            </a:extLst>
          </p:cNvPr>
          <p:cNvSpPr txBox="1">
            <a:spLocks/>
          </p:cNvSpPr>
          <p:nvPr/>
        </p:nvSpPr>
        <p:spPr>
          <a:xfrm>
            <a:off x="7914996" y="2420888"/>
            <a:ext cx="2213452" cy="6167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/>
              <a:t>DIC-</a:t>
            </a:r>
            <a:r>
              <a:rPr lang="de-DE" b="1" dirty="0" err="1"/>
              <a:t>HeLa</a:t>
            </a:r>
            <a:br>
              <a:rPr lang="de-DE" b="1" dirty="0"/>
            </a:br>
            <a:r>
              <a:rPr lang="de-DE" i="1" dirty="0"/>
              <a:t>77.56% </a:t>
            </a:r>
            <a:r>
              <a:rPr lang="de-DE" i="1" dirty="0" err="1"/>
              <a:t>average</a:t>
            </a:r>
            <a:r>
              <a:rPr lang="de-DE" i="1" dirty="0"/>
              <a:t> </a:t>
            </a:r>
            <a:r>
              <a:rPr lang="de-DE" i="1" dirty="0" err="1"/>
              <a:t>IoU</a:t>
            </a:r>
            <a:endParaRPr lang="en-US" i="1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21C24D3-49EC-4394-BA53-29FD9D423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662" y="3048958"/>
            <a:ext cx="2423658" cy="242088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9F4F8E7-8392-49BF-8AB8-D5FADEDD8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7122" y="3037673"/>
            <a:ext cx="2423658" cy="242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7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C6FC7B-EAB6-4091-8ADF-09609202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DenseNet</a:t>
            </a:r>
            <a:r>
              <a:rPr lang="en-US" noProof="0" dirty="0"/>
              <a:t> Architecture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30EE08-A686-4808-823E-338402C87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088001"/>
            <a:ext cx="10224000" cy="1989072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originally designed for image classification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introduced components called </a:t>
            </a:r>
            <a:r>
              <a:rPr lang="en-US" i="1" noProof="0" dirty="0"/>
              <a:t>Dense Blocks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dense connectivity increases information flow and computational efficiency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538147-D20F-44C1-AE0C-1E66CA6E9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3EEA32-F059-403A-8F5C-3EB7FF204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FE8128-E281-425A-8950-338DD2E1B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12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CBBAB0B-A92C-4D1B-BD85-681579DC7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820" y="4221088"/>
            <a:ext cx="9336360" cy="117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6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C6FC7B-EAB6-4091-8ADF-09609202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DenseNet</a:t>
            </a:r>
            <a:r>
              <a:rPr lang="en-US" noProof="0" dirty="0"/>
              <a:t> Architecture – Dense Blocks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538147-D20F-44C1-AE0C-1E66CA6E9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3EEA32-F059-403A-8F5C-3EB7FF204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FE8128-E281-425A-8950-338DD2E1B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13</a:t>
            </a:fld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0B00BD18-D28D-4A40-A007-9288A208A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304024"/>
            <a:ext cx="4511968" cy="3357224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direct connections to all subsequent layers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i="1" noProof="0" dirty="0"/>
              <a:t>growth rate</a:t>
            </a:r>
            <a:r>
              <a:rPr lang="en-US" noProof="0" dirty="0"/>
              <a:t> determines new feature maps per step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i="1" noProof="0" dirty="0"/>
              <a:t>transition layer</a:t>
            </a:r>
            <a:r>
              <a:rPr lang="en-US" noProof="0" dirty="0"/>
              <a:t> at the end for </a:t>
            </a:r>
            <a:r>
              <a:rPr lang="en-US" noProof="0" dirty="0" err="1"/>
              <a:t>downsampling</a:t>
            </a:r>
            <a:endParaRPr lang="en-US" noProof="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optional: </a:t>
            </a:r>
            <a:r>
              <a:rPr lang="en-US" i="1" noProof="0" dirty="0"/>
              <a:t>compression</a:t>
            </a:r>
            <a:r>
              <a:rPr lang="en-US" noProof="0" dirty="0"/>
              <a:t> in transition layer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58D3E44-084A-45BC-84AF-EE0D481A8A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2667985"/>
            <a:ext cx="4371072" cy="313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4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F9BB99-6D42-459A-95E9-06EFDCD51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FC-</a:t>
            </a:r>
            <a:r>
              <a:rPr lang="en-US" noProof="0" dirty="0" err="1"/>
              <a:t>DenseNet</a:t>
            </a:r>
            <a:r>
              <a:rPr lang="en-US" noProof="0" dirty="0"/>
              <a:t> Architecture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D44562-5A24-4D08-8B97-66F286AA5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A94415-BA8B-42C8-92FE-3A721A7E1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5BD2DB-395F-4D32-9D08-471C6D8D8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14</a:t>
            </a:fld>
            <a:endParaRPr lang="de-DE" dirty="0"/>
          </a:p>
        </p:txBody>
      </p: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4565C2AB-DF4D-4404-A5ED-5A5B7BAFE2B1}"/>
              </a:ext>
            </a:extLst>
          </p:cNvPr>
          <p:cNvGrpSpPr/>
          <p:nvPr/>
        </p:nvGrpSpPr>
        <p:grpSpPr>
          <a:xfrm>
            <a:off x="7575432" y="1582257"/>
            <a:ext cx="3879078" cy="4248472"/>
            <a:chOff x="2241993" y="1573199"/>
            <a:chExt cx="3879078" cy="4248472"/>
          </a:xfrm>
        </p:grpSpPr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D1371CAD-DF10-45A8-AB49-41D792FACE32}"/>
                </a:ext>
              </a:extLst>
            </p:cNvPr>
            <p:cNvSpPr/>
            <p:nvPr/>
          </p:nvSpPr>
          <p:spPr>
            <a:xfrm>
              <a:off x="2836846" y="2199839"/>
              <a:ext cx="369810" cy="21831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AC3272DB-0B8F-499F-80B4-8269094A7DF1}"/>
                </a:ext>
              </a:extLst>
            </p:cNvPr>
            <p:cNvSpPr/>
            <p:nvPr/>
          </p:nvSpPr>
          <p:spPr>
            <a:xfrm>
              <a:off x="2241995" y="2539875"/>
              <a:ext cx="1189710" cy="373447"/>
            </a:xfrm>
            <a:prstGeom prst="rect">
              <a:avLst/>
            </a:prstGeom>
            <a:solidFill>
              <a:srgbClr val="7ED03D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>
                  <a:solidFill>
                    <a:schemeClr val="tx1"/>
                  </a:solidFill>
                </a:rPr>
                <a:t>Dense</a:t>
              </a:r>
              <a:r>
                <a:rPr lang="de-DE" sz="1100" dirty="0">
                  <a:solidFill>
                    <a:schemeClr val="tx1"/>
                  </a:solidFill>
                </a:rPr>
                <a:t> Block</a:t>
              </a: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F6F059E9-D377-4F1D-AC30-F5E8DB3EC90C}"/>
                </a:ext>
              </a:extLst>
            </p:cNvPr>
            <p:cNvSpPr/>
            <p:nvPr/>
          </p:nvSpPr>
          <p:spPr>
            <a:xfrm>
              <a:off x="2244153" y="1937675"/>
              <a:ext cx="1189710" cy="207767"/>
            </a:xfrm>
            <a:prstGeom prst="rect">
              <a:avLst/>
            </a:prstGeom>
            <a:solidFill>
              <a:srgbClr val="E8565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>
                  <a:solidFill>
                    <a:schemeClr val="tx1"/>
                  </a:solidFill>
                </a:rPr>
                <a:t>Convolution</a:t>
              </a:r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637EBC42-8EED-4EEA-B6D9-5CA6A2A3D20D}"/>
                </a:ext>
              </a:extLst>
            </p:cNvPr>
            <p:cNvSpPr/>
            <p:nvPr/>
          </p:nvSpPr>
          <p:spPr>
            <a:xfrm>
              <a:off x="4931361" y="1937675"/>
              <a:ext cx="1189710" cy="207767"/>
            </a:xfrm>
            <a:prstGeom prst="rect">
              <a:avLst/>
            </a:prstGeom>
            <a:solidFill>
              <a:srgbClr val="E8565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>
                  <a:solidFill>
                    <a:schemeClr val="tx1"/>
                  </a:solidFill>
                </a:rPr>
                <a:t>Convolution</a:t>
              </a:r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680546DC-CD89-41EB-9BA0-49BB3E9F3558}"/>
                </a:ext>
              </a:extLst>
            </p:cNvPr>
            <p:cNvSpPr/>
            <p:nvPr/>
          </p:nvSpPr>
          <p:spPr>
            <a:xfrm>
              <a:off x="2241993" y="3396523"/>
              <a:ext cx="1189710" cy="260826"/>
            </a:xfrm>
            <a:prstGeom prst="rect">
              <a:avLst/>
            </a:prstGeom>
            <a:solidFill>
              <a:srgbClr val="5BB1F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</a:rPr>
                <a:t>Transition Down</a:t>
              </a:r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4FB82868-DD84-41C1-B032-A5BE24234307}"/>
                </a:ext>
              </a:extLst>
            </p:cNvPr>
            <p:cNvSpPr/>
            <p:nvPr/>
          </p:nvSpPr>
          <p:spPr>
            <a:xfrm>
              <a:off x="4931361" y="3396523"/>
              <a:ext cx="1189710" cy="260826"/>
            </a:xfrm>
            <a:prstGeom prst="rect">
              <a:avLst/>
            </a:prstGeom>
            <a:solidFill>
              <a:srgbClr val="F371F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</a:rPr>
                <a:t>Transition Up</a:t>
              </a:r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5693595C-B6E6-466D-A28D-A51BC94645B2}"/>
                </a:ext>
              </a:extLst>
            </p:cNvPr>
            <p:cNvSpPr/>
            <p:nvPr/>
          </p:nvSpPr>
          <p:spPr>
            <a:xfrm>
              <a:off x="4931361" y="4891737"/>
              <a:ext cx="1189710" cy="260826"/>
            </a:xfrm>
            <a:prstGeom prst="rect">
              <a:avLst/>
            </a:prstGeom>
            <a:solidFill>
              <a:srgbClr val="F371F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</a:rPr>
                <a:t>Transition Up</a:t>
              </a:r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412DE349-2BC6-44F1-8137-C5D4C6AF1245}"/>
                </a:ext>
              </a:extLst>
            </p:cNvPr>
            <p:cNvSpPr/>
            <p:nvPr/>
          </p:nvSpPr>
          <p:spPr>
            <a:xfrm>
              <a:off x="2244153" y="1573199"/>
              <a:ext cx="1189710" cy="207767"/>
            </a:xfrm>
            <a:prstGeom prst="rect">
              <a:avLst/>
            </a:prstGeom>
            <a:solidFill>
              <a:srgbClr val="FFB61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</a:rPr>
                <a:t>Input</a:t>
              </a:r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6310A504-B5C3-469E-9E08-B8A876079B5C}"/>
                </a:ext>
              </a:extLst>
            </p:cNvPr>
            <p:cNvSpPr/>
            <p:nvPr/>
          </p:nvSpPr>
          <p:spPr>
            <a:xfrm>
              <a:off x="4931361" y="1573199"/>
              <a:ext cx="1189710" cy="207767"/>
            </a:xfrm>
            <a:prstGeom prst="rect">
              <a:avLst/>
            </a:prstGeom>
            <a:solidFill>
              <a:srgbClr val="FFB61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</a:rPr>
                <a:t>Output</a:t>
              </a:r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6BB1E6C3-6E9C-4E3D-8F3F-DCE65093F7BF}"/>
                </a:ext>
              </a:extLst>
            </p:cNvPr>
            <p:cNvSpPr/>
            <p:nvPr/>
          </p:nvSpPr>
          <p:spPr>
            <a:xfrm>
              <a:off x="2750393" y="3052875"/>
              <a:ext cx="172907" cy="207767"/>
            </a:xfrm>
            <a:prstGeom prst="ellipse">
              <a:avLst/>
            </a:prstGeom>
            <a:solidFill>
              <a:srgbClr val="FBEA0D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schemeClr val="tx1"/>
                  </a:solidFill>
                </a:rPr>
                <a:t>C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D3678C14-E429-4E79-9D32-4926A2865219}"/>
                </a:ext>
              </a:extLst>
            </p:cNvPr>
            <p:cNvSpPr/>
            <p:nvPr/>
          </p:nvSpPr>
          <p:spPr>
            <a:xfrm>
              <a:off x="2244153" y="4035089"/>
              <a:ext cx="1189710" cy="373447"/>
            </a:xfrm>
            <a:prstGeom prst="rect">
              <a:avLst/>
            </a:prstGeom>
            <a:solidFill>
              <a:srgbClr val="7ED03D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>
                  <a:solidFill>
                    <a:schemeClr val="tx1"/>
                  </a:solidFill>
                </a:rPr>
                <a:t>Dense</a:t>
              </a:r>
              <a:r>
                <a:rPr lang="de-DE" sz="1100" dirty="0">
                  <a:solidFill>
                    <a:schemeClr val="tx1"/>
                  </a:solidFill>
                </a:rPr>
                <a:t> Block</a:t>
              </a:r>
            </a:p>
          </p:txBody>
        </p:sp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D1E5C12E-209D-4A27-B9D3-B1F138BD2B6B}"/>
                </a:ext>
              </a:extLst>
            </p:cNvPr>
            <p:cNvSpPr/>
            <p:nvPr/>
          </p:nvSpPr>
          <p:spPr>
            <a:xfrm>
              <a:off x="2244151" y="4891737"/>
              <a:ext cx="1189710" cy="260826"/>
            </a:xfrm>
            <a:prstGeom prst="rect">
              <a:avLst/>
            </a:prstGeom>
            <a:solidFill>
              <a:srgbClr val="5BB1F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</a:rPr>
                <a:t>Transition Down</a:t>
              </a:r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5F182B38-9A21-4198-AA04-6636F272EC55}"/>
                </a:ext>
              </a:extLst>
            </p:cNvPr>
            <p:cNvSpPr/>
            <p:nvPr/>
          </p:nvSpPr>
          <p:spPr>
            <a:xfrm>
              <a:off x="2752551" y="4548089"/>
              <a:ext cx="172907" cy="207767"/>
            </a:xfrm>
            <a:prstGeom prst="ellipse">
              <a:avLst/>
            </a:prstGeom>
            <a:solidFill>
              <a:srgbClr val="FBEA0D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schemeClr val="tx1"/>
                  </a:solidFill>
                </a:rPr>
                <a:t>C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0BE36C07-F72B-4222-ADE5-E32CD8E81FA9}"/>
                </a:ext>
              </a:extLst>
            </p:cNvPr>
            <p:cNvSpPr/>
            <p:nvPr/>
          </p:nvSpPr>
          <p:spPr>
            <a:xfrm>
              <a:off x="3587756" y="5448224"/>
              <a:ext cx="1189710" cy="373447"/>
            </a:xfrm>
            <a:prstGeom prst="rect">
              <a:avLst/>
            </a:prstGeom>
            <a:solidFill>
              <a:srgbClr val="7ED03D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>
                  <a:solidFill>
                    <a:schemeClr val="tx1"/>
                  </a:solidFill>
                </a:rPr>
                <a:t>Dense</a:t>
              </a:r>
              <a:r>
                <a:rPr lang="de-DE" sz="1100" dirty="0">
                  <a:solidFill>
                    <a:schemeClr val="tx1"/>
                  </a:solidFill>
                </a:rPr>
                <a:t> Block</a:t>
              </a:r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B7D11E8E-FD13-4AFF-83B1-708B18D25FA6}"/>
                </a:ext>
              </a:extLst>
            </p:cNvPr>
            <p:cNvSpPr/>
            <p:nvPr/>
          </p:nvSpPr>
          <p:spPr>
            <a:xfrm>
              <a:off x="5439761" y="4548089"/>
              <a:ext cx="172907" cy="207767"/>
            </a:xfrm>
            <a:prstGeom prst="ellipse">
              <a:avLst/>
            </a:prstGeom>
            <a:solidFill>
              <a:srgbClr val="FBEA0D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schemeClr val="tx1"/>
                  </a:solidFill>
                </a:rPr>
                <a:t>C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8C9A24CE-7143-4A33-B146-34B1C19DE6AA}"/>
                </a:ext>
              </a:extLst>
            </p:cNvPr>
            <p:cNvSpPr/>
            <p:nvPr/>
          </p:nvSpPr>
          <p:spPr>
            <a:xfrm>
              <a:off x="5439761" y="3048042"/>
              <a:ext cx="172907" cy="207767"/>
            </a:xfrm>
            <a:prstGeom prst="ellipse">
              <a:avLst/>
            </a:prstGeom>
            <a:solidFill>
              <a:srgbClr val="FBEA0D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schemeClr val="tx1"/>
                  </a:solidFill>
                </a:rPr>
                <a:t>C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9B2F203F-BE17-47F7-9E80-E531F61F09A4}"/>
                </a:ext>
              </a:extLst>
            </p:cNvPr>
            <p:cNvSpPr/>
            <p:nvPr/>
          </p:nvSpPr>
          <p:spPr>
            <a:xfrm>
              <a:off x="4931360" y="4035089"/>
              <a:ext cx="1189710" cy="373447"/>
            </a:xfrm>
            <a:prstGeom prst="rect">
              <a:avLst/>
            </a:prstGeom>
            <a:solidFill>
              <a:srgbClr val="7ED03D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>
                  <a:solidFill>
                    <a:schemeClr val="tx1"/>
                  </a:solidFill>
                </a:rPr>
                <a:t>Dense</a:t>
              </a:r>
              <a:r>
                <a:rPr lang="de-DE" sz="1100" dirty="0">
                  <a:solidFill>
                    <a:schemeClr val="tx1"/>
                  </a:solidFill>
                </a:rPr>
                <a:t> Block</a:t>
              </a:r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70BAE66A-C55C-4194-BCB7-DE1C3A5D7285}"/>
                </a:ext>
              </a:extLst>
            </p:cNvPr>
            <p:cNvSpPr/>
            <p:nvPr/>
          </p:nvSpPr>
          <p:spPr>
            <a:xfrm>
              <a:off x="4931360" y="2542913"/>
              <a:ext cx="1189710" cy="373447"/>
            </a:xfrm>
            <a:prstGeom prst="rect">
              <a:avLst/>
            </a:prstGeom>
            <a:solidFill>
              <a:srgbClr val="7ED03D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>
                  <a:solidFill>
                    <a:schemeClr val="tx1"/>
                  </a:solidFill>
                </a:rPr>
                <a:t>Dense</a:t>
              </a:r>
              <a:r>
                <a:rPr lang="de-DE" sz="1100" dirty="0">
                  <a:solidFill>
                    <a:schemeClr val="tx1"/>
                  </a:solidFill>
                </a:rPr>
                <a:t> Block</a:t>
              </a:r>
            </a:p>
          </p:txBody>
        </p: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439B241A-3D37-4F39-A1EA-F965C2AF9C31}"/>
                </a:ext>
              </a:extLst>
            </p:cNvPr>
            <p:cNvCxnSpPr>
              <a:cxnSpLocks/>
              <a:stCxn id="62" idx="6"/>
              <a:endCxn id="68" idx="2"/>
            </p:cNvCxnSpPr>
            <p:nvPr/>
          </p:nvCxnSpPr>
          <p:spPr>
            <a:xfrm flipV="1">
              <a:off x="2923300" y="3151926"/>
              <a:ext cx="2516461" cy="4833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2" name="Gerade Verbindung mit Pfeil 71">
              <a:extLst>
                <a:ext uri="{FF2B5EF4-FFF2-40B4-BE49-F238E27FC236}">
                  <a16:creationId xmlns:a16="http://schemas.microsoft.com/office/drawing/2014/main" id="{DD0418A1-19DA-443D-879A-BE1DA72C80DF}"/>
                </a:ext>
              </a:extLst>
            </p:cNvPr>
            <p:cNvCxnSpPr>
              <a:cxnSpLocks/>
              <a:stCxn id="60" idx="2"/>
              <a:endCxn id="55" idx="0"/>
            </p:cNvCxnSpPr>
            <p:nvPr/>
          </p:nvCxnSpPr>
          <p:spPr>
            <a:xfrm>
              <a:off x="2839008" y="1780966"/>
              <a:ext cx="0" cy="1567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188A01E5-A9A0-430E-9117-8889F81789E2}"/>
                </a:ext>
              </a:extLst>
            </p:cNvPr>
            <p:cNvCxnSpPr>
              <a:cxnSpLocks/>
              <a:stCxn id="55" idx="2"/>
              <a:endCxn id="54" idx="0"/>
            </p:cNvCxnSpPr>
            <p:nvPr/>
          </p:nvCxnSpPr>
          <p:spPr>
            <a:xfrm flipH="1">
              <a:off x="2836850" y="2145442"/>
              <a:ext cx="2158" cy="3944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Gerade Verbindung mit Pfeil 73">
              <a:extLst>
                <a:ext uri="{FF2B5EF4-FFF2-40B4-BE49-F238E27FC236}">
                  <a16:creationId xmlns:a16="http://schemas.microsoft.com/office/drawing/2014/main" id="{8CDA1415-7F7F-467C-A527-5C74F6EBE0B8}"/>
                </a:ext>
              </a:extLst>
            </p:cNvPr>
            <p:cNvCxnSpPr>
              <a:cxnSpLocks/>
              <a:stCxn id="54" idx="2"/>
              <a:endCxn id="62" idx="0"/>
            </p:cNvCxnSpPr>
            <p:nvPr/>
          </p:nvCxnSpPr>
          <p:spPr>
            <a:xfrm flipH="1">
              <a:off x="2836847" y="2913322"/>
              <a:ext cx="3" cy="139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Gerade Verbindung mit Pfeil 74">
              <a:extLst>
                <a:ext uri="{FF2B5EF4-FFF2-40B4-BE49-F238E27FC236}">
                  <a16:creationId xmlns:a16="http://schemas.microsoft.com/office/drawing/2014/main" id="{92BFC5F0-144A-42B2-8419-AC692BA43518}"/>
                </a:ext>
              </a:extLst>
            </p:cNvPr>
            <p:cNvCxnSpPr>
              <a:cxnSpLocks/>
              <a:stCxn id="62" idx="4"/>
              <a:endCxn id="57" idx="0"/>
            </p:cNvCxnSpPr>
            <p:nvPr/>
          </p:nvCxnSpPr>
          <p:spPr>
            <a:xfrm>
              <a:off x="2836847" y="3260642"/>
              <a:ext cx="1" cy="135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Gerade Verbindung mit Pfeil 75">
              <a:extLst>
                <a:ext uri="{FF2B5EF4-FFF2-40B4-BE49-F238E27FC236}">
                  <a16:creationId xmlns:a16="http://schemas.microsoft.com/office/drawing/2014/main" id="{7E289031-F9A0-4918-8963-D2C0F947E3BA}"/>
                </a:ext>
              </a:extLst>
            </p:cNvPr>
            <p:cNvCxnSpPr>
              <a:cxnSpLocks/>
              <a:stCxn id="57" idx="2"/>
              <a:endCxn id="63" idx="0"/>
            </p:cNvCxnSpPr>
            <p:nvPr/>
          </p:nvCxnSpPr>
          <p:spPr>
            <a:xfrm>
              <a:off x="2836848" y="3657349"/>
              <a:ext cx="2160" cy="377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Gerade Verbindung mit Pfeil 76">
              <a:extLst>
                <a:ext uri="{FF2B5EF4-FFF2-40B4-BE49-F238E27FC236}">
                  <a16:creationId xmlns:a16="http://schemas.microsoft.com/office/drawing/2014/main" id="{43AF4779-21E7-4EF8-9634-2094820522F9}"/>
                </a:ext>
              </a:extLst>
            </p:cNvPr>
            <p:cNvCxnSpPr>
              <a:cxnSpLocks/>
              <a:stCxn id="63" idx="2"/>
              <a:endCxn id="65" idx="0"/>
            </p:cNvCxnSpPr>
            <p:nvPr/>
          </p:nvCxnSpPr>
          <p:spPr>
            <a:xfrm flipH="1">
              <a:off x="2839005" y="4408536"/>
              <a:ext cx="3" cy="139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593D7D9F-6FC4-41C3-A151-B53B2507C735}"/>
                </a:ext>
              </a:extLst>
            </p:cNvPr>
            <p:cNvCxnSpPr>
              <a:cxnSpLocks/>
              <a:stCxn id="65" idx="4"/>
              <a:endCxn id="64" idx="0"/>
            </p:cNvCxnSpPr>
            <p:nvPr/>
          </p:nvCxnSpPr>
          <p:spPr>
            <a:xfrm>
              <a:off x="2839005" y="4755856"/>
              <a:ext cx="1" cy="135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Verbinder: gewinkelt 77">
              <a:extLst>
                <a:ext uri="{FF2B5EF4-FFF2-40B4-BE49-F238E27FC236}">
                  <a16:creationId xmlns:a16="http://schemas.microsoft.com/office/drawing/2014/main" id="{97FAC694-F640-4387-A15A-4BEA0BDB4311}"/>
                </a:ext>
              </a:extLst>
            </p:cNvPr>
            <p:cNvCxnSpPr>
              <a:cxnSpLocks/>
              <a:stCxn id="64" idx="2"/>
              <a:endCxn id="66" idx="1"/>
            </p:cNvCxnSpPr>
            <p:nvPr/>
          </p:nvCxnSpPr>
          <p:spPr>
            <a:xfrm rot="16200000" flipH="1">
              <a:off x="2972189" y="5019380"/>
              <a:ext cx="482385" cy="748750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Verbinder: gewinkelt 77">
              <a:extLst>
                <a:ext uri="{FF2B5EF4-FFF2-40B4-BE49-F238E27FC236}">
                  <a16:creationId xmlns:a16="http://schemas.microsoft.com/office/drawing/2014/main" id="{0671BADB-2A59-4221-A0A8-CA73F61044DF}"/>
                </a:ext>
              </a:extLst>
            </p:cNvPr>
            <p:cNvCxnSpPr>
              <a:cxnSpLocks/>
              <a:stCxn id="66" idx="3"/>
              <a:endCxn id="59" idx="2"/>
            </p:cNvCxnSpPr>
            <p:nvPr/>
          </p:nvCxnSpPr>
          <p:spPr>
            <a:xfrm flipV="1">
              <a:off x="4777466" y="5152563"/>
              <a:ext cx="748750" cy="482385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Gerade Verbindung mit Pfeil 80">
              <a:extLst>
                <a:ext uri="{FF2B5EF4-FFF2-40B4-BE49-F238E27FC236}">
                  <a16:creationId xmlns:a16="http://schemas.microsoft.com/office/drawing/2014/main" id="{496A850E-A449-4F3E-9ABB-C1EE2BA7E4E1}"/>
                </a:ext>
              </a:extLst>
            </p:cNvPr>
            <p:cNvCxnSpPr>
              <a:cxnSpLocks/>
              <a:stCxn id="59" idx="0"/>
              <a:endCxn id="67" idx="4"/>
            </p:cNvCxnSpPr>
            <p:nvPr/>
          </p:nvCxnSpPr>
          <p:spPr>
            <a:xfrm flipH="1" flipV="1">
              <a:off x="5526215" y="4755856"/>
              <a:ext cx="1" cy="135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Gerade Verbindung mit Pfeil 81">
              <a:extLst>
                <a:ext uri="{FF2B5EF4-FFF2-40B4-BE49-F238E27FC236}">
                  <a16:creationId xmlns:a16="http://schemas.microsoft.com/office/drawing/2014/main" id="{41FA8C7D-0E8A-427F-A9BA-5ECAF5BAFDCC}"/>
                </a:ext>
              </a:extLst>
            </p:cNvPr>
            <p:cNvCxnSpPr>
              <a:cxnSpLocks/>
              <a:stCxn id="67" idx="0"/>
              <a:endCxn id="69" idx="2"/>
            </p:cNvCxnSpPr>
            <p:nvPr/>
          </p:nvCxnSpPr>
          <p:spPr>
            <a:xfrm flipV="1">
              <a:off x="5526215" y="4408536"/>
              <a:ext cx="0" cy="139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Gerade Verbindung mit Pfeil 82">
              <a:extLst>
                <a:ext uri="{FF2B5EF4-FFF2-40B4-BE49-F238E27FC236}">
                  <a16:creationId xmlns:a16="http://schemas.microsoft.com/office/drawing/2014/main" id="{33E6F29B-8AB3-4E93-B13C-D72DDE099684}"/>
                </a:ext>
              </a:extLst>
            </p:cNvPr>
            <p:cNvCxnSpPr>
              <a:cxnSpLocks/>
              <a:stCxn id="69" idx="0"/>
              <a:endCxn id="58" idx="2"/>
            </p:cNvCxnSpPr>
            <p:nvPr/>
          </p:nvCxnSpPr>
          <p:spPr>
            <a:xfrm flipV="1">
              <a:off x="5526215" y="3657349"/>
              <a:ext cx="1" cy="377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Gerade Verbindung mit Pfeil 83">
              <a:extLst>
                <a:ext uri="{FF2B5EF4-FFF2-40B4-BE49-F238E27FC236}">
                  <a16:creationId xmlns:a16="http://schemas.microsoft.com/office/drawing/2014/main" id="{0B3632A7-C102-407B-8D7C-03927ED955A2}"/>
                </a:ext>
              </a:extLst>
            </p:cNvPr>
            <p:cNvCxnSpPr>
              <a:cxnSpLocks/>
              <a:stCxn id="58" idx="0"/>
              <a:endCxn id="68" idx="4"/>
            </p:cNvCxnSpPr>
            <p:nvPr/>
          </p:nvCxnSpPr>
          <p:spPr>
            <a:xfrm flipH="1" flipV="1">
              <a:off x="5526215" y="3255809"/>
              <a:ext cx="1" cy="1407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Gerade Verbindung mit Pfeil 84">
              <a:extLst>
                <a:ext uri="{FF2B5EF4-FFF2-40B4-BE49-F238E27FC236}">
                  <a16:creationId xmlns:a16="http://schemas.microsoft.com/office/drawing/2014/main" id="{FF1F4B40-AB2A-4241-8A39-6C843F5671F0}"/>
                </a:ext>
              </a:extLst>
            </p:cNvPr>
            <p:cNvCxnSpPr>
              <a:cxnSpLocks/>
              <a:stCxn id="68" idx="0"/>
              <a:endCxn id="70" idx="2"/>
            </p:cNvCxnSpPr>
            <p:nvPr/>
          </p:nvCxnSpPr>
          <p:spPr>
            <a:xfrm flipV="1">
              <a:off x="5526215" y="2916360"/>
              <a:ext cx="0" cy="1316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Gerade Verbindung mit Pfeil 85">
              <a:extLst>
                <a:ext uri="{FF2B5EF4-FFF2-40B4-BE49-F238E27FC236}">
                  <a16:creationId xmlns:a16="http://schemas.microsoft.com/office/drawing/2014/main" id="{1C4ACD4B-629B-440C-86F6-75D68C9600BE}"/>
                </a:ext>
              </a:extLst>
            </p:cNvPr>
            <p:cNvCxnSpPr>
              <a:cxnSpLocks/>
              <a:stCxn id="70" idx="0"/>
              <a:endCxn id="56" idx="2"/>
            </p:cNvCxnSpPr>
            <p:nvPr/>
          </p:nvCxnSpPr>
          <p:spPr>
            <a:xfrm flipV="1">
              <a:off x="5526215" y="2145442"/>
              <a:ext cx="1" cy="3974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Gerade Verbindung mit Pfeil 86">
              <a:extLst>
                <a:ext uri="{FF2B5EF4-FFF2-40B4-BE49-F238E27FC236}">
                  <a16:creationId xmlns:a16="http://schemas.microsoft.com/office/drawing/2014/main" id="{97BB5997-D2EE-41D0-92CA-FFF303688780}"/>
                </a:ext>
              </a:extLst>
            </p:cNvPr>
            <p:cNvCxnSpPr>
              <a:cxnSpLocks/>
              <a:stCxn id="56" idx="0"/>
              <a:endCxn id="61" idx="2"/>
            </p:cNvCxnSpPr>
            <p:nvPr/>
          </p:nvCxnSpPr>
          <p:spPr>
            <a:xfrm flipV="1">
              <a:off x="5526216" y="1780966"/>
              <a:ext cx="0" cy="1567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Gerade Verbindung mit Pfeil 87">
              <a:extLst>
                <a:ext uri="{FF2B5EF4-FFF2-40B4-BE49-F238E27FC236}">
                  <a16:creationId xmlns:a16="http://schemas.microsoft.com/office/drawing/2014/main" id="{A0EFAB35-23BB-4160-8ACE-A313461EF0E1}"/>
                </a:ext>
              </a:extLst>
            </p:cNvPr>
            <p:cNvCxnSpPr>
              <a:cxnSpLocks/>
              <a:stCxn id="65" idx="6"/>
              <a:endCxn id="67" idx="2"/>
            </p:cNvCxnSpPr>
            <p:nvPr/>
          </p:nvCxnSpPr>
          <p:spPr>
            <a:xfrm>
              <a:off x="2925458" y="4651972"/>
              <a:ext cx="2514303" cy="0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9" name="Verbinder: gekrümmt 88">
              <a:extLst>
                <a:ext uri="{FF2B5EF4-FFF2-40B4-BE49-F238E27FC236}">
                  <a16:creationId xmlns:a16="http://schemas.microsoft.com/office/drawing/2014/main" id="{9A29F091-8797-405E-975C-EE91D29F7260}"/>
                </a:ext>
              </a:extLst>
            </p:cNvPr>
            <p:cNvCxnSpPr>
              <a:stCxn id="53" idx="1"/>
              <a:endCxn id="62" idx="2"/>
            </p:cNvCxnSpPr>
            <p:nvPr/>
          </p:nvCxnSpPr>
          <p:spPr>
            <a:xfrm rot="10800000" flipV="1">
              <a:off x="2750393" y="2308997"/>
              <a:ext cx="86454" cy="847761"/>
            </a:xfrm>
            <a:prstGeom prst="curvedConnector3">
              <a:avLst>
                <a:gd name="adj1" fmla="val 977438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359637C2-65EE-44D4-A1A2-ECBF11BAEFB0}"/>
                </a:ext>
              </a:extLst>
            </p:cNvPr>
            <p:cNvSpPr/>
            <p:nvPr/>
          </p:nvSpPr>
          <p:spPr>
            <a:xfrm>
              <a:off x="2839008" y="3712744"/>
              <a:ext cx="369810" cy="21831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i="1" dirty="0">
                <a:solidFill>
                  <a:schemeClr val="tx1"/>
                </a:solidFill>
              </a:endParaRPr>
            </a:p>
          </p:txBody>
        </p:sp>
        <p:cxnSp>
          <p:nvCxnSpPr>
            <p:cNvPr id="91" name="Verbinder: gekrümmt 90">
              <a:extLst>
                <a:ext uri="{FF2B5EF4-FFF2-40B4-BE49-F238E27FC236}">
                  <a16:creationId xmlns:a16="http://schemas.microsoft.com/office/drawing/2014/main" id="{C16BB978-8617-4191-BCC4-FBAFB7639408}"/>
                </a:ext>
              </a:extLst>
            </p:cNvPr>
            <p:cNvCxnSpPr>
              <a:cxnSpLocks/>
              <a:stCxn id="90" idx="1"/>
              <a:endCxn id="65" idx="2"/>
            </p:cNvCxnSpPr>
            <p:nvPr/>
          </p:nvCxnSpPr>
          <p:spPr>
            <a:xfrm rot="10800000" flipV="1">
              <a:off x="2752551" y="3821902"/>
              <a:ext cx="86457" cy="830070"/>
            </a:xfrm>
            <a:prstGeom prst="curvedConnector3">
              <a:avLst>
                <a:gd name="adj1" fmla="val 970056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1C4E450F-0065-4F47-999B-B0AFEFB2F5F4}"/>
                </a:ext>
              </a:extLst>
            </p:cNvPr>
            <p:cNvSpPr/>
            <p:nvPr/>
          </p:nvSpPr>
          <p:spPr>
            <a:xfrm>
              <a:off x="3560897" y="2971799"/>
              <a:ext cx="1238938" cy="21831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b="1" i="1" dirty="0">
                  <a:solidFill>
                    <a:srgbClr val="ADAFAF"/>
                  </a:solidFill>
                </a:rPr>
                <a:t>Skip Connection</a:t>
              </a:r>
              <a:endParaRPr lang="en-US" sz="900" b="1" i="1" dirty="0">
                <a:solidFill>
                  <a:srgbClr val="ADAFAF"/>
                </a:solidFill>
              </a:endParaRPr>
            </a:p>
          </p:txBody>
        </p:sp>
        <p:sp>
          <p:nvSpPr>
            <p:cNvPr id="93" name="Rechteck 92">
              <a:extLst>
                <a:ext uri="{FF2B5EF4-FFF2-40B4-BE49-F238E27FC236}">
                  <a16:creationId xmlns:a16="http://schemas.microsoft.com/office/drawing/2014/main" id="{BF1A639B-91EC-43D1-822D-F6A7C330594E}"/>
                </a:ext>
              </a:extLst>
            </p:cNvPr>
            <p:cNvSpPr/>
            <p:nvPr/>
          </p:nvSpPr>
          <p:spPr>
            <a:xfrm>
              <a:off x="3559490" y="4451917"/>
              <a:ext cx="1238938" cy="21831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b="1" i="1" dirty="0">
                  <a:solidFill>
                    <a:srgbClr val="ADAFAF"/>
                  </a:solidFill>
                </a:rPr>
                <a:t>Skip Connection</a:t>
              </a:r>
              <a:endParaRPr lang="en-US" sz="900" b="1" i="1" dirty="0">
                <a:solidFill>
                  <a:srgbClr val="ADAFAF"/>
                </a:solidFill>
              </a:endParaRPr>
            </a:p>
          </p:txBody>
        </p:sp>
      </p:grpSp>
      <p:graphicFrame>
        <p:nvGraphicFramePr>
          <p:cNvPr id="96" name="Tabelle 21">
            <a:extLst>
              <a:ext uri="{FF2B5EF4-FFF2-40B4-BE49-F238E27FC236}">
                <a16:creationId xmlns:a16="http://schemas.microsoft.com/office/drawing/2014/main" id="{C351B585-A0A6-42EA-BBFE-188A85A5D3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088200"/>
              </p:ext>
            </p:extLst>
          </p:nvPr>
        </p:nvGraphicFramePr>
        <p:xfrm>
          <a:off x="1300986" y="2172173"/>
          <a:ext cx="4102328" cy="3718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22149">
                  <a:extLst>
                    <a:ext uri="{9D8B030D-6E8A-4147-A177-3AD203B41FA5}">
                      <a16:colId xmlns:a16="http://schemas.microsoft.com/office/drawing/2014/main" val="2213955094"/>
                    </a:ext>
                  </a:extLst>
                </a:gridCol>
                <a:gridCol w="1380179">
                  <a:extLst>
                    <a:ext uri="{9D8B030D-6E8A-4147-A177-3AD203B41FA5}">
                      <a16:colId xmlns:a16="http://schemas.microsoft.com/office/drawing/2014/main" val="3627408187"/>
                    </a:ext>
                  </a:extLst>
                </a:gridCol>
              </a:tblGrid>
              <a:tr h="296221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 err="1">
                          <a:solidFill>
                            <a:schemeClr val="bg1"/>
                          </a:solidFill>
                        </a:rPr>
                        <a:t>Layers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Feature Maps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309295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Input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3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548549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/>
                        <a:t>3x3 </a:t>
                      </a:r>
                      <a:r>
                        <a:rPr lang="de-DE" sz="1000" dirty="0" err="1"/>
                        <a:t>Convolution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48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5517253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(4) + Transition Down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112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7926856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(5) + Transition Down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192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917175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(7) + Transition Down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304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407396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(10) + Transition Down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464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0859473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(12) + Transition Down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656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9401986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(15)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896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576412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/>
                        <a:t>Transition Up + </a:t>
                      </a: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(12)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1088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0276347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/>
                        <a:t>Transition Up + </a:t>
                      </a: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(10)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816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9514572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/>
                        <a:t>Transition Up + </a:t>
                      </a: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(7)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578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3454382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/>
                        <a:t>Transition Up + </a:t>
                      </a: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(5)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384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03064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/>
                        <a:t>Transition Up + </a:t>
                      </a: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(4)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256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2058905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/>
                        <a:t>1x1 </a:t>
                      </a:r>
                      <a:r>
                        <a:rPr lang="de-DE" sz="1000" i="0" dirty="0" err="1"/>
                        <a:t>Convolution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c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15442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158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96D944-840D-4E9F-AE65-053FF3294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DA9BD5-0162-4FCC-95CD-763F00DEC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1EB0C9-8FB8-4DD3-A42B-2CDD14E95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15</a:t>
            </a:fld>
            <a:endParaRPr lang="de-DE" dirty="0"/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720007CB-1931-4F65-85C1-8212F519F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FC-</a:t>
            </a:r>
            <a:r>
              <a:rPr lang="en-US" noProof="0" dirty="0" err="1"/>
              <a:t>DenseNet</a:t>
            </a:r>
            <a:r>
              <a:rPr lang="en-US" noProof="0" dirty="0"/>
              <a:t> on </a:t>
            </a:r>
            <a:r>
              <a:rPr lang="en-US" noProof="0" dirty="0" err="1"/>
              <a:t>CamVid</a:t>
            </a:r>
            <a:r>
              <a:rPr lang="en-US" noProof="0" dirty="0"/>
              <a:t> Dataset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C26B7C51-3EDC-424C-A264-14FDBF158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008" y="2348880"/>
            <a:ext cx="2150079" cy="1616483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02F4F52-8E49-4B92-9033-BCF289C5F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256" y="2361993"/>
            <a:ext cx="2136964" cy="160337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AAD5F3F-56C1-4610-824E-37CC9AA30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7389" y="2365442"/>
            <a:ext cx="2133227" cy="159992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D6F4F6F-7065-4A6E-8B7C-8DE135EAE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2889" y="4032969"/>
            <a:ext cx="2128906" cy="1599921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4D37D108-75E2-4762-A460-D5928F2645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0608" y="4032969"/>
            <a:ext cx="2124612" cy="1599921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AA076C9F-B309-48F4-92A2-F3A174D344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9584" y="4032969"/>
            <a:ext cx="2141032" cy="1599921"/>
          </a:xfrm>
          <a:prstGeom prst="rect">
            <a:avLst/>
          </a:prstGeom>
        </p:spPr>
      </p:pic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94874F0C-9ADD-4BC2-AAC8-2339F6DC2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1813" y="5693073"/>
            <a:ext cx="1698468" cy="323252"/>
          </a:xfrm>
        </p:spPr>
        <p:txBody>
          <a:bodyPr/>
          <a:lstStyle/>
          <a:p>
            <a:pPr algn="ctr"/>
            <a:r>
              <a:rPr lang="en-US" sz="1000" i="1" noProof="0" dirty="0"/>
              <a:t>Original Image</a:t>
            </a:r>
          </a:p>
        </p:txBody>
      </p: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04208F83-C8BF-4495-9468-2B1066631556}"/>
              </a:ext>
            </a:extLst>
          </p:cNvPr>
          <p:cNvSpPr txBox="1">
            <a:spLocks/>
          </p:cNvSpPr>
          <p:nvPr/>
        </p:nvSpPr>
        <p:spPr>
          <a:xfrm>
            <a:off x="7514446" y="5690005"/>
            <a:ext cx="1698468" cy="3232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Ground Truth</a:t>
            </a:r>
            <a:endParaRPr lang="en-US" sz="1000" i="1" dirty="0"/>
          </a:p>
        </p:txBody>
      </p: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88E8E0F6-B888-43C8-B30E-9537AC41D7B2}"/>
              </a:ext>
            </a:extLst>
          </p:cNvPr>
          <p:cNvSpPr txBox="1">
            <a:spLocks/>
          </p:cNvSpPr>
          <p:nvPr/>
        </p:nvSpPr>
        <p:spPr>
          <a:xfrm>
            <a:off x="9720866" y="5686348"/>
            <a:ext cx="1698468" cy="3232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 err="1"/>
              <a:t>Prediction</a:t>
            </a:r>
            <a:endParaRPr lang="en-US" sz="1000" i="1" dirty="0"/>
          </a:p>
        </p:txBody>
      </p:sp>
      <p:graphicFrame>
        <p:nvGraphicFramePr>
          <p:cNvPr id="29" name="Tabelle 21">
            <a:extLst>
              <a:ext uri="{FF2B5EF4-FFF2-40B4-BE49-F238E27FC236}">
                <a16:creationId xmlns:a16="http://schemas.microsoft.com/office/drawing/2014/main" id="{64B01E34-C5E8-427E-B1F2-CAA635E38E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014921"/>
              </p:ext>
            </p:extLst>
          </p:nvPr>
        </p:nvGraphicFramePr>
        <p:xfrm>
          <a:off x="1296706" y="2790969"/>
          <a:ext cx="2916000" cy="244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6000">
                  <a:extLst>
                    <a:ext uri="{9D8B030D-6E8A-4147-A177-3AD203B41FA5}">
                      <a16:colId xmlns:a16="http://schemas.microsoft.com/office/drawing/2014/main" val="221395509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62740818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98013318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565061861"/>
                    </a:ext>
                  </a:extLst>
                </a:gridCol>
              </a:tblGrid>
              <a:tr h="1116000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Parameters (M)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Mean </a:t>
                      </a:r>
                      <a:r>
                        <a:rPr lang="de-DE" sz="1400" b="1" dirty="0" err="1">
                          <a:solidFill>
                            <a:schemeClr val="bg1"/>
                          </a:solidFill>
                        </a:rPr>
                        <a:t>IoU</a:t>
                      </a:r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 (%)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Gl. </a:t>
                      </a:r>
                      <a:r>
                        <a:rPr lang="de-DE" sz="1400" b="1" dirty="0" err="1">
                          <a:solidFill>
                            <a:schemeClr val="bg1"/>
                          </a:solidFill>
                        </a:rPr>
                        <a:t>Accuracy</a:t>
                      </a:r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 (%)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9001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Model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30929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de-DE" sz="1200" dirty="0"/>
                        <a:t>FC-DenseNet56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1.5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58.9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88.9</a:t>
                      </a:r>
                      <a:endParaRPr lang="en-US" sz="12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54854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l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FC-DenseNet67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3.5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65.8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90.8</a:t>
                      </a:r>
                      <a:endParaRPr lang="en-US" sz="12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551725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l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FC-DenseNet103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9.4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66.9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91.5</a:t>
                      </a:r>
                      <a:endParaRPr lang="en-US" sz="12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3649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763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D230F9-2BED-42B8-A9B1-0A87D387F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W-Net Architecture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847DE3-0D7B-4C71-82C3-3652CA250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CAE0D5-58D6-4BBC-B799-058E2FDBC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2065D1-5869-4CFC-ACEA-E15E69BCF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16</a:t>
            </a:fld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C93E0FD-34D8-4243-B439-50940CE1A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32" y="1648961"/>
            <a:ext cx="7321376" cy="3560077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4411E0E-37A9-47B2-989A-1FDF8A119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9166" y="5211060"/>
            <a:ext cx="1760546" cy="606460"/>
          </a:xfrm>
          <a:prstGeom prst="rect">
            <a:avLst/>
          </a:prstGeom>
        </p:spPr>
      </p:pic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C0EA2AD4-3247-4C4A-8787-B074C3B9A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3570" y="2623741"/>
            <a:ext cx="3315800" cy="270915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unsupervised learning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split into encoder and decoder parts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only encoder is used for inference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Postprocessing with Conditional Random Fields and Hierarchical Segmentation</a:t>
            </a:r>
          </a:p>
        </p:txBody>
      </p:sp>
    </p:spTree>
    <p:extLst>
      <p:ext uri="{BB962C8B-B14F-4D97-AF65-F5344CB8AC3E}">
        <p14:creationId xmlns:p14="http://schemas.microsoft.com/office/powerpoint/2010/main" val="354359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8A2FF2-DF09-4862-B7E4-DB9D0B0D3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W-Net on BSDS500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A2DA3C-99BB-45B6-8925-CE31BA99E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BB84F0C-C65D-4A6E-B115-60D48CB02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BAE650-E695-4EDF-8C05-0C704369A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17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232C8F-75A2-48EF-A591-D1B2777A9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808" y="4497314"/>
            <a:ext cx="1418414" cy="93206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BA6C53-6D63-4C5F-B37D-0BD70B45A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727" y="4500636"/>
            <a:ext cx="1423272" cy="93206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C62CD7A-2714-4E3A-9F34-AC1C35DF8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8018" y="4507934"/>
            <a:ext cx="1423271" cy="92144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8D7B260-A20D-424F-9B3E-A04ECCF2C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1889" y="3487877"/>
            <a:ext cx="1424253" cy="93551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1D1ACB2-50DA-4B5D-B913-441FCAE5A8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6727" y="3498652"/>
            <a:ext cx="1413512" cy="92473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36D395E-FAA0-4562-B209-BEEA436087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2836" y="3499752"/>
            <a:ext cx="1423272" cy="92363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3BF25F9-BFF1-49B9-A07F-013D2272CE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6413" y="2480164"/>
            <a:ext cx="1435206" cy="93551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2C794D4-8E04-415D-AB14-82EA614D47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10671" y="2477269"/>
            <a:ext cx="1435206" cy="94130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3DF2021-9C70-4A3E-B36B-59B3914C4C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04929" y="2482520"/>
            <a:ext cx="1427200" cy="936053"/>
          </a:xfrm>
          <a:prstGeom prst="rect">
            <a:avLst/>
          </a:prstGeom>
        </p:spPr>
      </p:pic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C5597510-537D-4FB3-A710-CAD16D2C5059}"/>
              </a:ext>
            </a:extLst>
          </p:cNvPr>
          <p:cNvSpPr txBox="1">
            <a:spLocks/>
          </p:cNvSpPr>
          <p:nvPr/>
        </p:nvSpPr>
        <p:spPr>
          <a:xfrm>
            <a:off x="7298648" y="5440134"/>
            <a:ext cx="107073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Original Image</a:t>
            </a:r>
            <a:endParaRPr lang="en-US" sz="1000" i="1" dirty="0"/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F685A62E-1781-4CAD-9E5E-6A8CA34D3F1B}"/>
              </a:ext>
            </a:extLst>
          </p:cNvPr>
          <p:cNvSpPr txBox="1">
            <a:spLocks/>
          </p:cNvSpPr>
          <p:nvPr/>
        </p:nvSpPr>
        <p:spPr>
          <a:xfrm>
            <a:off x="8778116" y="5440134"/>
            <a:ext cx="107073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W-Net </a:t>
            </a:r>
            <a:r>
              <a:rPr lang="de-DE" sz="1000" i="1" dirty="0" err="1"/>
              <a:t>Prediction</a:t>
            </a:r>
            <a:endParaRPr lang="en-US" sz="1000" i="1" dirty="0"/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FD8D1427-1095-45A2-A7B1-A0DB7C7CDAFB}"/>
              </a:ext>
            </a:extLst>
          </p:cNvPr>
          <p:cNvSpPr txBox="1">
            <a:spLocks/>
          </p:cNvSpPr>
          <p:nvPr/>
        </p:nvSpPr>
        <p:spPr>
          <a:xfrm>
            <a:off x="10120950" y="5440134"/>
            <a:ext cx="1395158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After </a:t>
            </a:r>
            <a:r>
              <a:rPr lang="de-DE" sz="1000" i="1" dirty="0" err="1"/>
              <a:t>Postprocessing</a:t>
            </a:r>
            <a:endParaRPr lang="en-US" sz="1000" i="1" dirty="0"/>
          </a:p>
        </p:txBody>
      </p:sp>
      <p:graphicFrame>
        <p:nvGraphicFramePr>
          <p:cNvPr id="20" name="Tabelle 21">
            <a:extLst>
              <a:ext uri="{FF2B5EF4-FFF2-40B4-BE49-F238E27FC236}">
                <a16:creationId xmlns:a16="http://schemas.microsoft.com/office/drawing/2014/main" id="{395F23C8-9365-477C-9B9A-81080D2F73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650269"/>
              </p:ext>
            </p:extLst>
          </p:nvPr>
        </p:nvGraphicFramePr>
        <p:xfrm>
          <a:off x="1055440" y="3348539"/>
          <a:ext cx="5520084" cy="1166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0021">
                  <a:extLst>
                    <a:ext uri="{9D8B030D-6E8A-4147-A177-3AD203B41FA5}">
                      <a16:colId xmlns:a16="http://schemas.microsoft.com/office/drawing/2014/main" val="2213955094"/>
                    </a:ext>
                  </a:extLst>
                </a:gridCol>
                <a:gridCol w="1380021">
                  <a:extLst>
                    <a:ext uri="{9D8B030D-6E8A-4147-A177-3AD203B41FA5}">
                      <a16:colId xmlns:a16="http://schemas.microsoft.com/office/drawing/2014/main" val="3627408187"/>
                    </a:ext>
                  </a:extLst>
                </a:gridCol>
                <a:gridCol w="1380021">
                  <a:extLst>
                    <a:ext uri="{9D8B030D-6E8A-4147-A177-3AD203B41FA5}">
                      <a16:colId xmlns:a16="http://schemas.microsoft.com/office/drawing/2014/main" val="980133185"/>
                    </a:ext>
                  </a:extLst>
                </a:gridCol>
                <a:gridCol w="1380021">
                  <a:extLst>
                    <a:ext uri="{9D8B030D-6E8A-4147-A177-3AD203B41FA5}">
                      <a16:colId xmlns:a16="http://schemas.microsoft.com/office/drawing/2014/main" val="565061861"/>
                    </a:ext>
                  </a:extLst>
                </a:gridCol>
              </a:tblGrid>
              <a:tr h="453415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Model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Segmentation </a:t>
                      </a:r>
                      <a:r>
                        <a:rPr lang="de-DE" sz="1400" b="1" dirty="0" err="1">
                          <a:solidFill>
                            <a:schemeClr val="bg1"/>
                          </a:solidFill>
                        </a:rPr>
                        <a:t>Covering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 err="1">
                          <a:solidFill>
                            <a:schemeClr val="bg1"/>
                          </a:solidFill>
                        </a:rPr>
                        <a:t>Probabilistic</a:t>
                      </a:r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 Rand Index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Variation </a:t>
                      </a:r>
                      <a:r>
                        <a:rPr lang="de-DE" sz="1400" b="1" dirty="0" err="1">
                          <a:solidFill>
                            <a:schemeClr val="bg1"/>
                          </a:solidFill>
                        </a:rPr>
                        <a:t>of</a:t>
                      </a:r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 Information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30929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W-Net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0.62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0.84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1.60</a:t>
                      </a:r>
                      <a:endParaRPr lang="en-US" sz="12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54854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W-Net + PP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i="0" dirty="0"/>
                        <a:t>0.64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0.85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i="0" dirty="0"/>
                        <a:t>1.47</a:t>
                      </a:r>
                      <a:endParaRPr lang="en-US" sz="12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5517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321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63AA0-0FB2-40B7-8F76-12875DBDA4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Image Segmentation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CB3A18-0297-4224-A0DA-32C1AB1C7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Dataset Preparations</a:t>
            </a: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D22D95-8C7C-4C30-8BCE-320DE9B9F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cap="none" noProof="0" dirty="0"/>
              <a:t>Faculty of </a:t>
            </a:r>
            <a:r>
              <a:rPr lang="en-US" cap="none" noProof="0" dirty="0"/>
              <a:t>Mathematics and Computer Science</a:t>
            </a:r>
            <a:endParaRPr lang="en-US" noProof="0" dirty="0"/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F8D859-3C08-4B44-9795-3F3BC9EDDC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noProof="0" dirty="0"/>
              <a:t>Karsten Köhler, Student ID No. 8690570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2446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D0D546-B2EC-41A1-A967-EF9D21433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Digital Orthographic Photographs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06E1853-BB64-4C43-BEF1-0A13AE4E38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96000" y="2348880"/>
                <a:ext cx="4287558" cy="3196628"/>
              </a:xfrm>
            </p:spPr>
            <p:txBody>
              <a:bodyPr/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aerial photograph of earth's surface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RGB color and near-infrared light data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each pixel represents </a:t>
                </a:r>
                <a14:m>
                  <m:oMath xmlns:m="http://schemas.openxmlformats.org/officeDocument/2006/math">
                    <m:r>
                      <a:rPr lang="en-US" sz="1600" b="0" i="0" noProof="0" smtClean="0">
                        <a:latin typeface="Cambria Math" panose="02040503050406030204" pitchFamily="18" charset="0"/>
                      </a:rPr>
                      <m:t>10×10 </m:t>
                    </m:r>
                    <m:r>
                      <m:rPr>
                        <m:sty m:val="p"/>
                      </m:rPr>
                      <a:rPr lang="en-US" sz="1600" b="0" i="0" noProof="0" smtClean="0">
                        <a:latin typeface="Cambria Math" panose="02040503050406030204" pitchFamily="18" charset="0"/>
                      </a:rPr>
                      <m:t>cm</m:t>
                    </m:r>
                  </m:oMath>
                </a14:m>
                <a:r>
                  <a:rPr lang="en-US" noProof="0" dirty="0"/>
                  <a:t> in scale</a:t>
                </a:r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06E1853-BB64-4C43-BEF1-0A13AE4E38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6000" y="2348880"/>
                <a:ext cx="4287558" cy="3196628"/>
              </a:xfrm>
              <a:blipFill>
                <a:blip r:embed="rId3"/>
                <a:stretch>
                  <a:fillRect l="-2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67FF1E-B027-4C14-ACA4-C8164409D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BCC879-C217-4F00-A3E3-8D88813EC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31926D-666C-48C0-BFDB-F4AE49248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19</a:t>
            </a:fld>
            <a:endParaRPr lang="de-DE" dirty="0"/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257E8EB8-A089-4757-B976-F9A6E92B19FC}"/>
              </a:ext>
            </a:extLst>
          </p:cNvPr>
          <p:cNvGrpSpPr/>
          <p:nvPr/>
        </p:nvGrpSpPr>
        <p:grpSpPr>
          <a:xfrm>
            <a:off x="5946206" y="3058205"/>
            <a:ext cx="5794547" cy="2963082"/>
            <a:chOff x="5735960" y="2722741"/>
            <a:chExt cx="5794547" cy="2963082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C200B55A-3E2C-4E8F-9840-22CCA5341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5960" y="2734445"/>
              <a:ext cx="2643335" cy="2643335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9159F958-08E2-41F8-A810-F38104539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83990" y="2734446"/>
              <a:ext cx="2643335" cy="2643335"/>
            </a:xfrm>
            <a:prstGeom prst="rect">
              <a:avLst/>
            </a:prstGeom>
          </p:spPr>
        </p:pic>
        <p:sp>
          <p:nvSpPr>
            <p:cNvPr id="14" name="Inhaltsplatzhalter 2">
              <a:extLst>
                <a:ext uri="{FF2B5EF4-FFF2-40B4-BE49-F238E27FC236}">
                  <a16:creationId xmlns:a16="http://schemas.microsoft.com/office/drawing/2014/main" id="{C220F3F0-F342-4950-B7A6-E2C3B08764D4}"/>
                </a:ext>
              </a:extLst>
            </p:cNvPr>
            <p:cNvSpPr txBox="1">
              <a:spLocks/>
            </p:cNvSpPr>
            <p:nvPr/>
          </p:nvSpPr>
          <p:spPr>
            <a:xfrm>
              <a:off x="6522260" y="5444822"/>
              <a:ext cx="1070734" cy="241001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631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0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7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471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48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25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01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i="1" dirty="0"/>
                <a:t>RGB Color</a:t>
              </a:r>
              <a:endParaRPr lang="en-US" sz="1000" i="1" dirty="0"/>
            </a:p>
          </p:txBody>
        </p:sp>
        <p:sp>
          <p:nvSpPr>
            <p:cNvPr id="15" name="Inhaltsplatzhalter 2">
              <a:extLst>
                <a:ext uri="{FF2B5EF4-FFF2-40B4-BE49-F238E27FC236}">
                  <a16:creationId xmlns:a16="http://schemas.microsoft.com/office/drawing/2014/main" id="{B0E38EBA-AFF1-4916-8161-6754946DB758}"/>
                </a:ext>
              </a:extLst>
            </p:cNvPr>
            <p:cNvSpPr txBox="1">
              <a:spLocks/>
            </p:cNvSpPr>
            <p:nvPr/>
          </p:nvSpPr>
          <p:spPr>
            <a:xfrm>
              <a:off x="9270290" y="5444822"/>
              <a:ext cx="1070734" cy="241001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631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0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7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471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48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25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01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i="1" dirty="0"/>
                <a:t>NIR </a:t>
              </a:r>
              <a:r>
                <a:rPr lang="de-DE" sz="1000" i="1" dirty="0" err="1"/>
                <a:t>values</a:t>
              </a:r>
              <a:endParaRPr lang="en-US" sz="1000" i="1" dirty="0"/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8B2E50FF-18C9-44B4-896B-A321D566FC3E}"/>
                </a:ext>
              </a:extLst>
            </p:cNvPr>
            <p:cNvCxnSpPr>
              <a:cxnSpLocks/>
            </p:cNvCxnSpPr>
            <p:nvPr/>
          </p:nvCxnSpPr>
          <p:spPr>
            <a:xfrm>
              <a:off x="11253502" y="2734446"/>
              <a:ext cx="0" cy="2643335"/>
            </a:xfrm>
            <a:prstGeom prst="line">
              <a:avLst/>
            </a:prstGeom>
            <a:ln w="12700" cap="sq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F0C9906F-3032-4927-ABF5-53D6474604D5}"/>
                </a:ext>
              </a:extLst>
            </p:cNvPr>
            <p:cNvCxnSpPr>
              <a:cxnSpLocks/>
            </p:cNvCxnSpPr>
            <p:nvPr/>
          </p:nvCxnSpPr>
          <p:spPr>
            <a:xfrm>
              <a:off x="11218259" y="2722741"/>
              <a:ext cx="72008" cy="0"/>
            </a:xfrm>
            <a:prstGeom prst="line">
              <a:avLst/>
            </a:prstGeom>
            <a:ln w="12700" cap="sq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4E8DDB96-F85C-4F55-A5A0-68B0BFC7AF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7498" y="5377781"/>
              <a:ext cx="72008" cy="1"/>
            </a:xfrm>
            <a:prstGeom prst="line">
              <a:avLst/>
            </a:prstGeom>
            <a:ln w="12700" cap="sq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Inhaltsplatzhalter 2">
              <a:extLst>
                <a:ext uri="{FF2B5EF4-FFF2-40B4-BE49-F238E27FC236}">
                  <a16:creationId xmlns:a16="http://schemas.microsoft.com/office/drawing/2014/main" id="{79C0B9C3-E7A1-4C65-ACC2-2E3A85097C1A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0874640" y="3934142"/>
              <a:ext cx="1070734" cy="241001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631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0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7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471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48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25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01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i="1" dirty="0"/>
                <a:t>30 m</a:t>
              </a:r>
              <a:endParaRPr lang="en-US" sz="10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6734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047FC4-6FF2-4FEA-8F90-6EF36C2CD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Research Question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F0CB70-96E9-4A99-A696-3C0F98272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7541" y="2314811"/>
            <a:ext cx="5952128" cy="3717264"/>
          </a:xfrm>
        </p:spPr>
        <p:txBody>
          <a:bodyPr/>
          <a:lstStyle/>
          <a:p>
            <a:r>
              <a:rPr lang="en-US" b="1" noProof="0" dirty="0"/>
              <a:t>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Emergency Landing Assistant at </a:t>
            </a:r>
            <a:r>
              <a:rPr lang="en-US" noProof="0" dirty="0" err="1"/>
              <a:t>FernUniversität</a:t>
            </a:r>
            <a:r>
              <a:rPr lang="en-US" noProof="0" dirty="0"/>
              <a:t> in Hagen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  <a:p>
            <a:r>
              <a:rPr lang="en-US" b="1" noProof="0" dirty="0"/>
              <a:t>Primary 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Semantic Segmentation of Land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Comparison of Deep Learning Architectures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  <a:p>
            <a:r>
              <a:rPr lang="en-US" b="1" noProof="0" dirty="0"/>
              <a:t>Secondary 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Vegetation Density Analysis with Spectral Indices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9D4A46-1918-4CD2-A82B-3681EDD4C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December 14, 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F307BA-58C7-4DAE-B0A9-9CD65A522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Karsten Köhler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998627-384A-4813-B806-E47F69A5B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541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0D1958-694D-46B2-8F83-C188913D5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Raw Image Data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810028-0CA1-4DBD-BBB8-8247FC870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D06679-8DB9-4D02-BE36-C32E262B7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D5D9CD-235E-48D5-A9FC-5FF9DF04A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20</a:t>
            </a:fld>
            <a:endParaRPr lang="de-DE" dirty="0"/>
          </a:p>
        </p:txBody>
      </p:sp>
      <p:pic>
        <p:nvPicPr>
          <p:cNvPr id="33" name="Grafik 3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CD35AD7-47B1-4DB0-8CA8-9A16D71D9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687" y="1933684"/>
            <a:ext cx="6374644" cy="4312259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F9CC9006-69DE-42E7-8619-495FAE42E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688" y="1933684"/>
            <a:ext cx="6392576" cy="4312259"/>
          </a:xfrm>
          <a:prstGeom prst="rect">
            <a:avLst/>
          </a:prstGeom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F8BD63AC-997E-4C86-83EC-1929BCB3521E}"/>
              </a:ext>
            </a:extLst>
          </p:cNvPr>
          <p:cNvSpPr txBox="1"/>
          <p:nvPr/>
        </p:nvSpPr>
        <p:spPr>
          <a:xfrm>
            <a:off x="8328248" y="5519866"/>
            <a:ext cx="269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Total Area:  248.49 km²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53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0D1958-694D-46B2-8F83-C188913D5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Vector Graphics with Land Use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810028-0CA1-4DBD-BBB8-8247FC870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D06679-8DB9-4D02-BE36-C32E262B7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D5D9CD-235E-48D5-A9FC-5FF9DF04A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21</a:t>
            </a:fld>
            <a:endParaRPr lang="de-DE" dirty="0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43C2553D-4C4C-459D-9C43-1578A748ED7A}"/>
              </a:ext>
            </a:extLst>
          </p:cNvPr>
          <p:cNvGrpSpPr/>
          <p:nvPr/>
        </p:nvGrpSpPr>
        <p:grpSpPr>
          <a:xfrm>
            <a:off x="9336360" y="3209346"/>
            <a:ext cx="1800200" cy="1760935"/>
            <a:chOff x="1379476" y="2342771"/>
            <a:chExt cx="1224408" cy="1760933"/>
          </a:xfrm>
        </p:grpSpPr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3A197747-40CE-4BD8-8EDD-1A15544D5F34}"/>
                </a:ext>
              </a:extLst>
            </p:cNvPr>
            <p:cNvGrpSpPr/>
            <p:nvPr/>
          </p:nvGrpSpPr>
          <p:grpSpPr>
            <a:xfrm>
              <a:off x="1379476" y="2342771"/>
              <a:ext cx="1224408" cy="261610"/>
              <a:chOff x="1379476" y="2342771"/>
              <a:chExt cx="1224408" cy="261610"/>
            </a:xfrm>
          </p:grpSpPr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17F23D61-5F09-41B2-BFEE-48A310CD28F1}"/>
                  </a:ext>
                </a:extLst>
              </p:cNvPr>
              <p:cNvSpPr/>
              <p:nvPr/>
            </p:nvSpPr>
            <p:spPr>
              <a:xfrm>
                <a:off x="1379476" y="2353077"/>
                <a:ext cx="241001" cy="241001"/>
              </a:xfrm>
              <a:prstGeom prst="rect">
                <a:avLst/>
              </a:prstGeom>
              <a:solidFill>
                <a:srgbClr val="1280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633D6FE-C99B-4417-823C-7F58F230BC47}"/>
                  </a:ext>
                </a:extLst>
              </p:cNvPr>
              <p:cNvSpPr txBox="1"/>
              <p:nvPr/>
            </p:nvSpPr>
            <p:spPr>
              <a:xfrm>
                <a:off x="1595773" y="2342771"/>
                <a:ext cx="1008111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DE" sz="1100" dirty="0" err="1">
                    <a:latin typeface="Lucida Console" panose="020B0609040504020204" pitchFamily="49" charset="0"/>
                  </a:rPr>
                  <a:t>water</a:t>
                </a:r>
                <a:endParaRPr lang="en-US" sz="1100" dirty="0">
                  <a:latin typeface="Lucida Console" panose="020B0609040504020204" pitchFamily="49" charset="0"/>
                </a:endParaRPr>
              </a:p>
            </p:txBody>
          </p:sp>
        </p:grp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A6B23257-6DFC-4C94-9E3B-E0DE5E1EE5BF}"/>
                </a:ext>
              </a:extLst>
            </p:cNvPr>
            <p:cNvGrpSpPr/>
            <p:nvPr/>
          </p:nvGrpSpPr>
          <p:grpSpPr>
            <a:xfrm>
              <a:off x="1379476" y="2642635"/>
              <a:ext cx="1220018" cy="261610"/>
              <a:chOff x="1379476" y="2658505"/>
              <a:chExt cx="1220018" cy="261610"/>
            </a:xfrm>
          </p:grpSpPr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8CC9788-2BE6-4B90-A456-638DD6472091}"/>
                  </a:ext>
                </a:extLst>
              </p:cNvPr>
              <p:cNvSpPr/>
              <p:nvPr/>
            </p:nvSpPr>
            <p:spPr>
              <a:xfrm>
                <a:off x="1379476" y="2668812"/>
                <a:ext cx="241001" cy="241001"/>
              </a:xfrm>
              <a:prstGeom prst="rect">
                <a:avLst/>
              </a:prstGeom>
              <a:solidFill>
                <a:srgbClr val="D100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3352A837-97D6-4461-B4C3-3E4169AF892B}"/>
                  </a:ext>
                </a:extLst>
              </p:cNvPr>
              <p:cNvSpPr txBox="1"/>
              <p:nvPr/>
            </p:nvSpPr>
            <p:spPr>
              <a:xfrm>
                <a:off x="1591382" y="2658505"/>
                <a:ext cx="1008112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DE" sz="1100" dirty="0" err="1">
                    <a:latin typeface="Lucida Console" panose="020B0609040504020204" pitchFamily="49" charset="0"/>
                  </a:rPr>
                  <a:t>buildings</a:t>
                </a:r>
                <a:endParaRPr lang="en-US" sz="1100" dirty="0">
                  <a:latin typeface="Lucida Console" panose="020B0609040504020204" pitchFamily="49" charset="0"/>
                </a:endParaRPr>
              </a:p>
            </p:txBody>
          </p:sp>
        </p:grp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BC2A0196-7137-4379-97AD-BF55A850E599}"/>
                </a:ext>
              </a:extLst>
            </p:cNvPr>
            <p:cNvGrpSpPr/>
            <p:nvPr/>
          </p:nvGrpSpPr>
          <p:grpSpPr>
            <a:xfrm>
              <a:off x="1379476" y="2857861"/>
              <a:ext cx="1215628" cy="430887"/>
              <a:chOff x="1379476" y="2878787"/>
              <a:chExt cx="1215628" cy="430887"/>
            </a:xfrm>
          </p:grpSpPr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1DE63E87-D6B4-4249-9143-2587C94F27BA}"/>
                  </a:ext>
                </a:extLst>
              </p:cNvPr>
              <p:cNvSpPr/>
              <p:nvPr/>
            </p:nvSpPr>
            <p:spPr>
              <a:xfrm>
                <a:off x="1379476" y="2973733"/>
                <a:ext cx="241001" cy="241001"/>
              </a:xfrm>
              <a:prstGeom prst="rect">
                <a:avLst/>
              </a:prstGeom>
              <a:solidFill>
                <a:srgbClr val="EBF0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CF4DFDCB-CE46-420B-A6EE-55EA75218FF7}"/>
                  </a:ext>
                </a:extLst>
              </p:cNvPr>
              <p:cNvSpPr txBox="1"/>
              <p:nvPr/>
            </p:nvSpPr>
            <p:spPr>
              <a:xfrm>
                <a:off x="1586992" y="2878787"/>
                <a:ext cx="1008112" cy="43088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DE" sz="1100" dirty="0" err="1">
                    <a:latin typeface="Lucida Console" panose="020B0609040504020204" pitchFamily="49" charset="0"/>
                  </a:rPr>
                  <a:t>agriculture</a:t>
                </a:r>
                <a:endParaRPr lang="en-US" sz="1100" dirty="0">
                  <a:latin typeface="Lucida Console" panose="020B0609040504020204" pitchFamily="49" charset="0"/>
                </a:endParaRPr>
              </a:p>
            </p:txBody>
          </p:sp>
        </p:grpSp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0F81B564-933F-4465-9F6F-3E1DAFFF65DC}"/>
                </a:ext>
              </a:extLst>
            </p:cNvPr>
            <p:cNvGrpSpPr/>
            <p:nvPr/>
          </p:nvGrpSpPr>
          <p:grpSpPr>
            <a:xfrm>
              <a:off x="1379476" y="3242366"/>
              <a:ext cx="1211238" cy="261610"/>
              <a:chOff x="1379476" y="3239465"/>
              <a:chExt cx="1211238" cy="261610"/>
            </a:xfrm>
          </p:grpSpPr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C436026C-EA30-49F4-AAF5-215E992E3F14}"/>
                  </a:ext>
                </a:extLst>
              </p:cNvPr>
              <p:cNvSpPr/>
              <p:nvPr/>
            </p:nvSpPr>
            <p:spPr>
              <a:xfrm>
                <a:off x="1379476" y="3249771"/>
                <a:ext cx="241001" cy="241001"/>
              </a:xfrm>
              <a:prstGeom prst="rect">
                <a:avLst/>
              </a:prstGeom>
              <a:solidFill>
                <a:srgbClr val="2BAB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87B94057-6757-430D-A891-2D18099D22DB}"/>
                  </a:ext>
                </a:extLst>
              </p:cNvPr>
              <p:cNvSpPr txBox="1"/>
              <p:nvPr/>
            </p:nvSpPr>
            <p:spPr>
              <a:xfrm>
                <a:off x="1582601" y="3239465"/>
                <a:ext cx="1008113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DE" sz="1100" dirty="0" err="1">
                    <a:latin typeface="Lucida Console" panose="020B0609040504020204" pitchFamily="49" charset="0"/>
                  </a:rPr>
                  <a:t>forest</a:t>
                </a:r>
                <a:endParaRPr lang="en-US" sz="1100" dirty="0">
                  <a:latin typeface="Lucida Console" panose="020B0609040504020204" pitchFamily="49" charset="0"/>
                </a:endParaRPr>
              </a:p>
            </p:txBody>
          </p:sp>
        </p:grp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FE0E373E-07CA-4510-8870-350165977AD0}"/>
                </a:ext>
              </a:extLst>
            </p:cNvPr>
            <p:cNvGrpSpPr/>
            <p:nvPr/>
          </p:nvGrpSpPr>
          <p:grpSpPr>
            <a:xfrm>
              <a:off x="1379476" y="3457591"/>
              <a:ext cx="1206848" cy="430887"/>
              <a:chOff x="1379476" y="3456140"/>
              <a:chExt cx="1206848" cy="430887"/>
            </a:xfrm>
          </p:grpSpPr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F3D00693-ADC0-4319-8BB4-1E9EEF7ABB94}"/>
                  </a:ext>
                </a:extLst>
              </p:cNvPr>
              <p:cNvSpPr/>
              <p:nvPr/>
            </p:nvSpPr>
            <p:spPr>
              <a:xfrm>
                <a:off x="1379476" y="3551086"/>
                <a:ext cx="241001" cy="241001"/>
              </a:xfrm>
              <a:prstGeom prst="rect">
                <a:avLst/>
              </a:prstGeom>
              <a:solidFill>
                <a:srgbClr val="99FF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C2F2DB59-68B8-4EBA-86EF-CE0F29F1707C}"/>
                  </a:ext>
                </a:extLst>
              </p:cNvPr>
              <p:cNvSpPr txBox="1"/>
              <p:nvPr/>
            </p:nvSpPr>
            <p:spPr>
              <a:xfrm>
                <a:off x="1578213" y="3456140"/>
                <a:ext cx="1008111" cy="43088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DE" sz="1100" dirty="0">
                    <a:latin typeface="Lucida Console" panose="020B0609040504020204" pitchFamily="49" charset="0"/>
                  </a:rPr>
                  <a:t>urban </a:t>
                </a:r>
                <a:r>
                  <a:rPr lang="de-DE" sz="1100" dirty="0" err="1">
                    <a:latin typeface="Lucida Console" panose="020B0609040504020204" pitchFamily="49" charset="0"/>
                  </a:rPr>
                  <a:t>greens</a:t>
                </a:r>
                <a:endParaRPr lang="en-US" sz="1100" dirty="0">
                  <a:latin typeface="Lucida Console" panose="020B0609040504020204" pitchFamily="49" charset="0"/>
                </a:endParaRPr>
              </a:p>
            </p:txBody>
          </p:sp>
        </p:grp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1652065F-2B3C-44A6-BAF9-8EAA481A3004}"/>
                </a:ext>
              </a:extLst>
            </p:cNvPr>
            <p:cNvGrpSpPr/>
            <p:nvPr/>
          </p:nvGrpSpPr>
          <p:grpSpPr>
            <a:xfrm>
              <a:off x="1379476" y="3842094"/>
              <a:ext cx="1202458" cy="261610"/>
              <a:chOff x="1379476" y="3842094"/>
              <a:chExt cx="1202458" cy="261610"/>
            </a:xfrm>
          </p:grpSpPr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728AFC65-A2CB-4843-8AE4-1747D69DA19E}"/>
                  </a:ext>
                </a:extLst>
              </p:cNvPr>
              <p:cNvSpPr/>
              <p:nvPr/>
            </p:nvSpPr>
            <p:spPr>
              <a:xfrm>
                <a:off x="1379476" y="3852401"/>
                <a:ext cx="241001" cy="241001"/>
              </a:xfrm>
              <a:prstGeom prst="rect">
                <a:avLst/>
              </a:prstGeom>
              <a:solidFill>
                <a:srgbClr val="C1C1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4EB6E84-EC23-40C8-99E0-4E249827EF74}"/>
                  </a:ext>
                </a:extLst>
              </p:cNvPr>
              <p:cNvSpPr txBox="1"/>
              <p:nvPr/>
            </p:nvSpPr>
            <p:spPr>
              <a:xfrm>
                <a:off x="1573822" y="3842094"/>
                <a:ext cx="1008112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DE" sz="1100" dirty="0" err="1">
                    <a:latin typeface="Lucida Console" panose="020B0609040504020204" pitchFamily="49" charset="0"/>
                  </a:rPr>
                  <a:t>traffic</a:t>
                </a:r>
                <a:endParaRPr lang="en-US" sz="1100" dirty="0">
                  <a:latin typeface="Lucida Console" panose="020B0609040504020204" pitchFamily="49" charset="0"/>
                </a:endParaRPr>
              </a:p>
            </p:txBody>
          </p:sp>
        </p:grpSp>
      </p:grpSp>
      <p:pic>
        <p:nvPicPr>
          <p:cNvPr id="33" name="Grafik 3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CD35AD7-47B1-4DB0-8CA8-9A16D71D9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687" y="1933684"/>
            <a:ext cx="6374644" cy="431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4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D95C32-3C13-490F-8E40-AF4839BB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 Preparations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B76885-21F4-4AF0-9223-D399CC635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2951E6-77D6-45A8-92CA-C2369ED70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AC53D8-B7A5-46B1-802D-919C19B87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22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D17F5B5-FA71-46E4-B53C-8AE3D1D60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748" y="1916832"/>
            <a:ext cx="10008504" cy="416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3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E03FCF-75C9-406C-86E1-96518877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Inaccuracies in the Ground Truth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312059-3713-4002-9BA1-AFCC81F72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57D936-63D6-48AD-97CB-49050308F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B2801B-5167-45DC-BCC0-9A7243D97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23</a:t>
            </a:fld>
            <a:endParaRPr lang="de-DE" dirty="0"/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AEAC3E4A-99E7-4942-9D49-284065987188}"/>
              </a:ext>
            </a:extLst>
          </p:cNvPr>
          <p:cNvGrpSpPr/>
          <p:nvPr/>
        </p:nvGrpSpPr>
        <p:grpSpPr>
          <a:xfrm rot="5400000" flipV="1">
            <a:off x="7340797" y="2505330"/>
            <a:ext cx="4190400" cy="2647546"/>
            <a:chOff x="782958" y="2694650"/>
            <a:chExt cx="4814052" cy="3041577"/>
          </a:xfrm>
        </p:grpSpPr>
        <p:pic>
          <p:nvPicPr>
            <p:cNvPr id="33" name="Grafik 32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AE41DFED-0277-440E-870B-5EC287405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958" y="2694650"/>
              <a:ext cx="1503397" cy="3041576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2B3CD143-48B4-4859-B9F8-648EC3BCA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9965" y="2694650"/>
              <a:ext cx="1503397" cy="3041576"/>
            </a:xfrm>
            <a:prstGeom prst="rect">
              <a:avLst/>
            </a:prstGeom>
          </p:spPr>
        </p:pic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6979FE9E-61BE-4FA0-BFFE-25631B7A4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3613" y="2694651"/>
              <a:ext cx="1503397" cy="3041576"/>
            </a:xfrm>
            <a:prstGeom prst="rect">
              <a:avLst/>
            </a:prstGeom>
          </p:spPr>
        </p:pic>
      </p:grpSp>
      <p:sp>
        <p:nvSpPr>
          <p:cNvPr id="40" name="Inhaltsplatzhalter 2">
            <a:extLst>
              <a:ext uri="{FF2B5EF4-FFF2-40B4-BE49-F238E27FC236}">
                <a16:creationId xmlns:a16="http://schemas.microsoft.com/office/drawing/2014/main" id="{5B596C83-F005-46BF-B28C-7B54ABB6B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304024"/>
            <a:ext cx="5016024" cy="2565136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buildings class includes land parcels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roads and railways submerged in surrounding class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riverbanks delineated poorly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CD523CEE-250C-4D3D-8828-22F2B4454FF6}"/>
              </a:ext>
            </a:extLst>
          </p:cNvPr>
          <p:cNvSpPr txBox="1">
            <a:spLocks/>
          </p:cNvSpPr>
          <p:nvPr/>
        </p:nvSpPr>
        <p:spPr>
          <a:xfrm>
            <a:off x="8112224" y="6005149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Original Image</a:t>
            </a:r>
            <a:endParaRPr lang="en-US" sz="1000" b="1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41A3FAD9-7390-4350-B603-16410C22C57A}"/>
              </a:ext>
            </a:extLst>
          </p:cNvPr>
          <p:cNvSpPr txBox="1">
            <a:spLocks/>
          </p:cNvSpPr>
          <p:nvPr/>
        </p:nvSpPr>
        <p:spPr>
          <a:xfrm>
            <a:off x="9414986" y="6005149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Ground Truth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60649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44B9E7-40F3-4B9C-AFE1-66BC9C98F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Class Imbalance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1C43E2-600D-4045-89D5-11EA29525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74B477-B7DC-45D9-9982-89E451B85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2F454B-C056-4E84-91E1-278B44541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24</a:t>
            </a:fld>
            <a:endParaRPr lang="de-DE" dirty="0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B6B1B870-2170-4350-B442-03963E8365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8312584"/>
              </p:ext>
            </p:extLst>
          </p:nvPr>
        </p:nvGraphicFramePr>
        <p:xfrm>
          <a:off x="7176120" y="2646051"/>
          <a:ext cx="4002497" cy="30848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C29F4058-A896-47DD-A4BB-3BBCE4D84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448042"/>
            <a:ext cx="4295944" cy="308487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forest, agriculture and buildings make up 97% of all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many training samples only consist of one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could not be compensated with class weights</a:t>
            </a:r>
          </a:p>
        </p:txBody>
      </p:sp>
    </p:spTree>
    <p:extLst>
      <p:ext uri="{BB962C8B-B14F-4D97-AF65-F5344CB8AC3E}">
        <p14:creationId xmlns:p14="http://schemas.microsoft.com/office/powerpoint/2010/main" val="59176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FBFF95-C123-4BEB-B97B-369C724ED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Class Imbalance – Addressing the Issues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62E007-9C41-4EBD-96A5-6288B244D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664066"/>
            <a:ext cx="3503856" cy="29099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only use samples containing two or more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focus on differentiation of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reduces class imbalance, because large patches are dropped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1F3C12-7392-4040-B27D-C077D33BC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3B3CAE-B325-40D5-9556-F79A277B0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57CD47-328C-4B42-86ED-D1E64958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25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F0955DF-C1BB-4B89-9263-BE983A9B6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146" y="2274250"/>
            <a:ext cx="3299715" cy="329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29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ED2E41-00AF-433E-A17F-D4EA32E8B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Final Datasets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5D0133-092F-4AF4-B59E-77DC7FA07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B204D5-C088-4200-A47C-A8CBB7277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7FAF74-D9A7-4413-BA70-07996E8E3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26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D24134C-C307-4B73-AF7C-15371F1F2552}"/>
              </a:ext>
            </a:extLst>
          </p:cNvPr>
          <p:cNvSpPr txBox="1"/>
          <p:nvPr/>
        </p:nvSpPr>
        <p:spPr>
          <a:xfrm>
            <a:off x="1296000" y="2852936"/>
            <a:ext cx="2505549" cy="1709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/>
              <a:t>U-Net</a:t>
            </a:r>
          </a:p>
          <a:p>
            <a:pPr>
              <a:lnSpc>
                <a:spcPct val="150000"/>
              </a:lnSpc>
            </a:pPr>
            <a:r>
              <a:rPr lang="de-DE" i="1" dirty="0"/>
              <a:t>572x572 </a:t>
            </a:r>
            <a:r>
              <a:rPr lang="de-DE" i="1" dirty="0" err="1"/>
              <a:t>pixels</a:t>
            </a:r>
            <a:endParaRPr lang="de-DE" i="1" dirty="0"/>
          </a:p>
          <a:p>
            <a:pPr>
              <a:lnSpc>
                <a:spcPct val="150000"/>
              </a:lnSpc>
            </a:pPr>
            <a:r>
              <a:rPr lang="en-US" i="1" dirty="0"/>
              <a:t>20,289 training images</a:t>
            </a:r>
          </a:p>
          <a:p>
            <a:pPr>
              <a:lnSpc>
                <a:spcPct val="150000"/>
              </a:lnSpc>
            </a:pPr>
            <a:r>
              <a:rPr lang="en-US" i="1" dirty="0"/>
              <a:t>4,679 test images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EFCA5DB-EAC6-46FF-BA3A-C4C44868A3BA}"/>
              </a:ext>
            </a:extLst>
          </p:cNvPr>
          <p:cNvSpPr txBox="1"/>
          <p:nvPr/>
        </p:nvSpPr>
        <p:spPr>
          <a:xfrm>
            <a:off x="4848896" y="2858606"/>
            <a:ext cx="2505549" cy="1710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/>
              <a:t>FC-</a:t>
            </a:r>
            <a:r>
              <a:rPr lang="de-DE" b="1" dirty="0" err="1"/>
              <a:t>DenseNet</a:t>
            </a:r>
            <a:endParaRPr lang="de-DE" b="1" dirty="0"/>
          </a:p>
          <a:p>
            <a:pPr>
              <a:lnSpc>
                <a:spcPct val="150000"/>
              </a:lnSpc>
            </a:pPr>
            <a:r>
              <a:rPr lang="de-DE" i="1" dirty="0"/>
              <a:t>224x224 </a:t>
            </a:r>
            <a:r>
              <a:rPr lang="de-DE" i="1" dirty="0" err="1"/>
              <a:t>pixels</a:t>
            </a:r>
            <a:endParaRPr lang="de-DE" i="1" dirty="0"/>
          </a:p>
          <a:p>
            <a:pPr>
              <a:lnSpc>
                <a:spcPct val="150000"/>
              </a:lnSpc>
            </a:pPr>
            <a:r>
              <a:rPr lang="en-US" i="1" dirty="0"/>
              <a:t>38,367 training images</a:t>
            </a:r>
          </a:p>
          <a:p>
            <a:pPr>
              <a:lnSpc>
                <a:spcPct val="150000"/>
              </a:lnSpc>
            </a:pPr>
            <a:r>
              <a:rPr lang="en-US" i="1" dirty="0"/>
              <a:t>8,512 test images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6D46650-7F9F-4C30-9F36-69860FED4503}"/>
              </a:ext>
            </a:extLst>
          </p:cNvPr>
          <p:cNvSpPr txBox="1"/>
          <p:nvPr/>
        </p:nvSpPr>
        <p:spPr>
          <a:xfrm>
            <a:off x="8401793" y="2858767"/>
            <a:ext cx="2505549" cy="1709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/>
              <a:t>W-Net</a:t>
            </a:r>
          </a:p>
          <a:p>
            <a:pPr>
              <a:lnSpc>
                <a:spcPct val="150000"/>
              </a:lnSpc>
            </a:pPr>
            <a:r>
              <a:rPr lang="de-DE" i="1" dirty="0"/>
              <a:t>256x256 </a:t>
            </a:r>
            <a:r>
              <a:rPr lang="de-DE" i="1" dirty="0" err="1"/>
              <a:t>pixels</a:t>
            </a:r>
            <a:endParaRPr lang="de-DE" i="1" dirty="0"/>
          </a:p>
          <a:p>
            <a:pPr>
              <a:lnSpc>
                <a:spcPct val="150000"/>
              </a:lnSpc>
            </a:pPr>
            <a:r>
              <a:rPr lang="en-US" i="1" dirty="0"/>
              <a:t>32,861 training images</a:t>
            </a:r>
          </a:p>
          <a:p>
            <a:pPr>
              <a:lnSpc>
                <a:spcPct val="150000"/>
              </a:lnSpc>
            </a:pPr>
            <a:r>
              <a:rPr lang="en-US" i="1" dirty="0"/>
              <a:t>7,405 test images</a:t>
            </a:r>
          </a:p>
        </p:txBody>
      </p:sp>
    </p:spTree>
    <p:extLst>
      <p:ext uri="{BB962C8B-B14F-4D97-AF65-F5344CB8AC3E}">
        <p14:creationId xmlns:p14="http://schemas.microsoft.com/office/powerpoint/2010/main" val="347814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63AA0-0FB2-40B7-8F76-12875DBDA4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Image Segmentation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CB3A18-0297-4224-A0DA-32C1AB1C7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Experiments</a:t>
            </a: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D22D95-8C7C-4C30-8BCE-320DE9B9F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cap="none" noProof="0" dirty="0"/>
              <a:t>Faculty of </a:t>
            </a:r>
            <a:r>
              <a:rPr lang="en-US" cap="none" noProof="0" dirty="0"/>
              <a:t>Mathematics and Computer Science</a:t>
            </a:r>
            <a:endParaRPr lang="en-US" noProof="0" dirty="0"/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F8D859-3C08-4B44-9795-3F3BC9EDDC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noProof="0" dirty="0"/>
              <a:t>Karsten Köhler, Student ID No. 8690570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588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3B6C9F-105C-4891-B48C-4468EA6F6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Implementation and Hardware Specifications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5BAE84AB-CA38-44BB-A8E7-95045F1A4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7541" y="2512914"/>
            <a:ext cx="2585551" cy="763686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48807E-B8FC-4A15-9A9E-E2378112C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62E058-3846-4099-8BB8-F5B079BA1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C788FB-9467-41B2-A27D-092309815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28</a:t>
            </a:fld>
            <a:endParaRPr lang="de-DE" dirty="0"/>
          </a:p>
        </p:txBody>
      </p:sp>
      <p:pic>
        <p:nvPicPr>
          <p:cNvPr id="1028" name="Picture 4" descr="Keras: the Python deep learning API">
            <a:extLst>
              <a:ext uri="{FF2B5EF4-FFF2-40B4-BE49-F238E27FC236}">
                <a16:creationId xmlns:a16="http://schemas.microsoft.com/office/drawing/2014/main" id="{3AE704D4-8327-4E1C-B84D-F0B8CF0C4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004" y="3611573"/>
            <a:ext cx="2162175" cy="627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6" descr="The Python Logo | Python Software Foundation">
            <a:extLst>
              <a:ext uri="{FF2B5EF4-FFF2-40B4-BE49-F238E27FC236}">
                <a16:creationId xmlns:a16="http://schemas.microsoft.com/office/drawing/2014/main" id="{B28E490E-2B63-4015-A992-6287542127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0726AC4-34CB-4315-899A-FA1367DB0B4D}"/>
              </a:ext>
            </a:extLst>
          </p:cNvPr>
          <p:cNvSpPr txBox="1"/>
          <p:nvPr/>
        </p:nvSpPr>
        <p:spPr>
          <a:xfrm>
            <a:off x="7279010" y="3122980"/>
            <a:ext cx="4032448" cy="2125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/>
              <a:t>Intel Core i7 8700K 6x3.70 GHz</a:t>
            </a:r>
          </a:p>
          <a:p>
            <a:pPr>
              <a:lnSpc>
                <a:spcPct val="150000"/>
              </a:lnSpc>
            </a:pPr>
            <a:r>
              <a:rPr lang="de-DE" dirty="0"/>
              <a:t>DDR4-2400 RAM, 32 GB</a:t>
            </a:r>
          </a:p>
          <a:p>
            <a:pPr>
              <a:lnSpc>
                <a:spcPct val="150000"/>
              </a:lnSpc>
            </a:pPr>
            <a:r>
              <a:rPr lang="en-US" dirty="0"/>
              <a:t>GeForce GTX 1080 </a:t>
            </a:r>
            <a:r>
              <a:rPr lang="en-US" dirty="0" err="1"/>
              <a:t>Ti</a:t>
            </a:r>
            <a:r>
              <a:rPr lang="en-US" dirty="0"/>
              <a:t>, 11 GB VRAM</a:t>
            </a:r>
          </a:p>
          <a:p>
            <a:pPr>
              <a:lnSpc>
                <a:spcPct val="150000"/>
              </a:lnSpc>
            </a:pPr>
            <a:r>
              <a:rPr lang="en-US" dirty="0"/>
              <a:t>Samsung SSD 860 EVO, 500 GB</a:t>
            </a:r>
          </a:p>
          <a:p>
            <a:pPr>
              <a:lnSpc>
                <a:spcPct val="150000"/>
              </a:lnSpc>
            </a:pPr>
            <a:r>
              <a:rPr lang="en-US" dirty="0"/>
              <a:t>Windows 10, Version 2004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53AA413-6F39-4B35-86CE-61A13A595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286" y="4570332"/>
            <a:ext cx="3240360" cy="61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32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U-Net Metrics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29</a:t>
            </a:fld>
            <a:endParaRPr lang="de-DE" dirty="0"/>
          </a:p>
        </p:txBody>
      </p:sp>
      <p:graphicFrame>
        <p:nvGraphicFramePr>
          <p:cNvPr id="10" name="Tabelle 21">
            <a:extLst>
              <a:ext uri="{FF2B5EF4-FFF2-40B4-BE49-F238E27FC236}">
                <a16:creationId xmlns:a16="http://schemas.microsoft.com/office/drawing/2014/main" id="{12CCC65A-F9FB-4ED2-B034-94B3243AC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16896"/>
              </p:ext>
            </p:extLst>
          </p:nvPr>
        </p:nvGraphicFramePr>
        <p:xfrm>
          <a:off x="767408" y="2883027"/>
          <a:ext cx="3852000" cy="22276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2213955094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62740818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6475016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79624773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62329579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288372123"/>
                    </a:ext>
                  </a:extLst>
                </a:gridCol>
              </a:tblGrid>
              <a:tr h="1044000">
                <a:tc>
                  <a:txBody>
                    <a:bodyPr/>
                    <a:lstStyle/>
                    <a:p>
                      <a:pPr algn="ctr"/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Parameters (M)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Epochs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Loss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Cat. </a:t>
                      </a:r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Accuracy</a:t>
                      </a: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 (%)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Mean </a:t>
                      </a:r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IoU</a:t>
                      </a: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 (%)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26554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Model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309295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U-Net-23D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16.6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0.7324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74.4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42.3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548549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dirty="0"/>
                        <a:t>U-Net-23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16.6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0.7458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73.6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42.3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5517253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i="0" dirty="0"/>
                        <a:t>U-Net-18D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4.3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1.1061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60.9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21.6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7926856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i="0" dirty="0"/>
                        <a:t>U-Net-28D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16.5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5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1.3370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36.4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6.0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917175"/>
                  </a:ext>
                </a:extLst>
              </a:tr>
            </a:tbl>
          </a:graphicData>
        </a:graphic>
      </p:graphicFrame>
      <p:pic>
        <p:nvPicPr>
          <p:cNvPr id="21" name="Grafik 20">
            <a:extLst>
              <a:ext uri="{FF2B5EF4-FFF2-40B4-BE49-F238E27FC236}">
                <a16:creationId xmlns:a16="http://schemas.microsoft.com/office/drawing/2014/main" id="{E42A908E-3B1D-4EF6-B5EC-E79F91AF3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6905" y="4006675"/>
            <a:ext cx="2373095" cy="1936027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6E84F9C-A46F-40F8-9864-26F22241B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594" y="1612650"/>
            <a:ext cx="2373095" cy="1910724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F30E562C-DC22-4F39-AF81-A6EC13E2E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6400" y="4006675"/>
            <a:ext cx="2373095" cy="1936027"/>
          </a:xfrm>
          <a:prstGeom prst="rect">
            <a:avLst/>
          </a:prstGeom>
        </p:spPr>
      </p:pic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39C7C9B4-06F3-4D69-B49E-991F4962FF38}"/>
              </a:ext>
            </a:extLst>
          </p:cNvPr>
          <p:cNvGrpSpPr/>
          <p:nvPr/>
        </p:nvGrpSpPr>
        <p:grpSpPr>
          <a:xfrm>
            <a:off x="825031" y="4226074"/>
            <a:ext cx="142875" cy="841169"/>
            <a:chOff x="7729196" y="5230426"/>
            <a:chExt cx="142875" cy="841169"/>
          </a:xfrm>
        </p:grpSpPr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F13AB784-DB53-4612-A5AB-C8833E60D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29196" y="5230426"/>
              <a:ext cx="142875" cy="152400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4525F1B4-A4DB-49D2-83DB-0EF985981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29196" y="5481094"/>
              <a:ext cx="142875" cy="133350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15145A03-5540-42BA-8B9E-F3B48EB80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38721" y="5707047"/>
              <a:ext cx="133350" cy="142875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16B4E40F-DBDB-4D70-898E-C26BAD56D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38721" y="5938245"/>
              <a:ext cx="133350" cy="133350"/>
            </a:xfrm>
            <a:prstGeom prst="rect">
              <a:avLst/>
            </a:prstGeom>
          </p:spPr>
        </p:pic>
      </p:grpSp>
      <p:sp>
        <p:nvSpPr>
          <p:cNvPr id="32" name="Inhaltsplatzhalter 2">
            <a:extLst>
              <a:ext uri="{FF2B5EF4-FFF2-40B4-BE49-F238E27FC236}">
                <a16:creationId xmlns:a16="http://schemas.microsoft.com/office/drawing/2014/main" id="{F5ED794A-AE04-4E0F-8862-4E737E44D3A2}"/>
              </a:ext>
            </a:extLst>
          </p:cNvPr>
          <p:cNvSpPr txBox="1">
            <a:spLocks/>
          </p:cNvSpPr>
          <p:nvPr/>
        </p:nvSpPr>
        <p:spPr>
          <a:xfrm>
            <a:off x="7392144" y="1442525"/>
            <a:ext cx="107073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Loss</a:t>
            </a:r>
            <a:endParaRPr lang="en-US" sz="1000" i="1" dirty="0"/>
          </a:p>
        </p:txBody>
      </p: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427CD383-8023-442E-BEF1-DE5A05B45B23}"/>
              </a:ext>
            </a:extLst>
          </p:cNvPr>
          <p:cNvSpPr txBox="1">
            <a:spLocks/>
          </p:cNvSpPr>
          <p:nvPr/>
        </p:nvSpPr>
        <p:spPr>
          <a:xfrm>
            <a:off x="6057900" y="3868374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i="1" dirty="0"/>
              <a:t>Cat. </a:t>
            </a:r>
            <a:r>
              <a:rPr lang="de-DE" sz="1000" i="1" dirty="0" err="1"/>
              <a:t>Accuracy</a:t>
            </a:r>
            <a:endParaRPr lang="en-US" sz="1000" i="1" dirty="0"/>
          </a:p>
        </p:txBody>
      </p:sp>
      <p:sp>
        <p:nvSpPr>
          <p:cNvPr id="34" name="Inhaltsplatzhalter 2">
            <a:extLst>
              <a:ext uri="{FF2B5EF4-FFF2-40B4-BE49-F238E27FC236}">
                <a16:creationId xmlns:a16="http://schemas.microsoft.com/office/drawing/2014/main" id="{9CA6D870-1E60-47B4-A7D1-F2EAEEB9F587}"/>
              </a:ext>
            </a:extLst>
          </p:cNvPr>
          <p:cNvSpPr txBox="1">
            <a:spLocks/>
          </p:cNvSpPr>
          <p:nvPr/>
        </p:nvSpPr>
        <p:spPr>
          <a:xfrm>
            <a:off x="9342062" y="3850058"/>
            <a:ext cx="1207254" cy="2062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i="1" dirty="0"/>
              <a:t>Mean </a:t>
            </a:r>
            <a:r>
              <a:rPr lang="de-DE" sz="1000" i="1" dirty="0" err="1"/>
              <a:t>IoU</a:t>
            </a:r>
            <a:r>
              <a:rPr lang="de-DE" sz="1000" i="1" dirty="0"/>
              <a:t> 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68746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A75FE9-003E-4E13-B0F5-6F945B279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Content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122641-1C9C-43CF-A31C-D04D7F61F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4439" y="2740959"/>
            <a:ext cx="2659393" cy="2992298"/>
          </a:xfrm>
        </p:spPr>
        <p:txBody>
          <a:bodyPr numCol="1"/>
          <a:lstStyle/>
          <a:p>
            <a:pPr>
              <a:spcAft>
                <a:spcPts val="0"/>
              </a:spcAft>
            </a:pPr>
            <a:r>
              <a:rPr lang="en-US" sz="1600" noProof="0" dirty="0"/>
              <a:t>Literature Review</a:t>
            </a:r>
          </a:p>
          <a:p>
            <a:pPr lvl="1">
              <a:spcAft>
                <a:spcPts val="0"/>
              </a:spcAft>
            </a:pPr>
            <a:r>
              <a:rPr lang="en-US" sz="1100" i="1" noProof="0" dirty="0"/>
              <a:t>Convolutional Neural Network</a:t>
            </a:r>
          </a:p>
          <a:p>
            <a:pPr lvl="1">
              <a:spcAft>
                <a:spcPts val="0"/>
              </a:spcAft>
            </a:pPr>
            <a:r>
              <a:rPr lang="en-US" sz="1100" i="1" noProof="0" dirty="0"/>
              <a:t>Reference Architectures</a:t>
            </a:r>
          </a:p>
          <a:p>
            <a:pPr lvl="1">
              <a:spcAft>
                <a:spcPts val="0"/>
              </a:spcAft>
            </a:pPr>
            <a:endParaRPr lang="en-US" sz="1600" noProof="0" dirty="0"/>
          </a:p>
          <a:p>
            <a:pPr>
              <a:spcAft>
                <a:spcPts val="0"/>
              </a:spcAft>
            </a:pPr>
            <a:r>
              <a:rPr lang="en-US" sz="1600" noProof="0" dirty="0"/>
              <a:t>Dataset</a:t>
            </a:r>
          </a:p>
          <a:p>
            <a:pPr lvl="1">
              <a:spcAft>
                <a:spcPts val="0"/>
              </a:spcAft>
            </a:pPr>
            <a:r>
              <a:rPr lang="en-US" sz="1100" i="1" noProof="0" dirty="0"/>
              <a:t>Raster Preprocessing</a:t>
            </a:r>
          </a:p>
          <a:p>
            <a:pPr lvl="1">
              <a:spcAft>
                <a:spcPts val="0"/>
              </a:spcAft>
            </a:pPr>
            <a:r>
              <a:rPr lang="en-US" sz="1100" i="1" noProof="0" dirty="0"/>
              <a:t>Label Preparation</a:t>
            </a:r>
          </a:p>
          <a:p>
            <a:pPr lvl="1">
              <a:spcAft>
                <a:spcPts val="0"/>
              </a:spcAft>
            </a:pPr>
            <a:endParaRPr lang="en-US" sz="1600" noProof="0" dirty="0"/>
          </a:p>
          <a:p>
            <a:pPr>
              <a:spcAft>
                <a:spcPts val="0"/>
              </a:spcAft>
            </a:pPr>
            <a:r>
              <a:rPr lang="en-US" sz="1600" noProof="0" dirty="0"/>
              <a:t>Experiments</a:t>
            </a:r>
          </a:p>
          <a:p>
            <a:pPr lvl="1">
              <a:spcAft>
                <a:spcPts val="0"/>
              </a:spcAft>
            </a:pPr>
            <a:r>
              <a:rPr lang="en-US" sz="1100" i="1" noProof="0" dirty="0"/>
              <a:t>Implementation</a:t>
            </a:r>
          </a:p>
          <a:p>
            <a:pPr lvl="1">
              <a:spcAft>
                <a:spcPts val="0"/>
              </a:spcAft>
            </a:pPr>
            <a:r>
              <a:rPr lang="en-US" sz="1100" i="1" noProof="0" dirty="0"/>
              <a:t>Metrics</a:t>
            </a:r>
          </a:p>
          <a:p>
            <a:pPr lvl="1">
              <a:spcAft>
                <a:spcPts val="0"/>
              </a:spcAft>
            </a:pPr>
            <a:r>
              <a:rPr lang="en-US" sz="1100" i="1" noProof="0" dirty="0"/>
              <a:t>Segmentation Results</a:t>
            </a:r>
          </a:p>
          <a:p>
            <a:pPr lvl="1">
              <a:spcAft>
                <a:spcPts val="0"/>
              </a:spcAft>
            </a:pPr>
            <a:endParaRPr lang="en-US" sz="1600" noProof="0" dirty="0"/>
          </a:p>
          <a:p>
            <a:pPr>
              <a:spcAft>
                <a:spcPts val="0"/>
              </a:spcAft>
            </a:pPr>
            <a:r>
              <a:rPr lang="en-US" sz="1600" noProof="0" dirty="0"/>
              <a:t>Discussion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24AED8-ABF7-4E36-9C74-D03AC2D7E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December 14, 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E7AC6B-B731-46D4-9304-44967CDE1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Karsten Köhler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5DFE5B-4FC4-4B63-9D12-5BD63B877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</a:t>
            </a:fld>
            <a:endParaRPr lang="de-DE" dirty="0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24D921CE-4C5F-47F8-928A-CDC21244CCE0}"/>
              </a:ext>
            </a:extLst>
          </p:cNvPr>
          <p:cNvSpPr txBox="1">
            <a:spLocks/>
          </p:cNvSpPr>
          <p:nvPr/>
        </p:nvSpPr>
        <p:spPr>
          <a:xfrm>
            <a:off x="6384032" y="2749984"/>
            <a:ext cx="2232248" cy="2747568"/>
          </a:xfrm>
          <a:prstGeom prst="rect">
            <a:avLst/>
          </a:prstGeom>
        </p:spPr>
        <p:txBody>
          <a:bodyPr vert="horz" lIns="0" tIns="0" rIns="0" bIns="0" numCol="1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600" dirty="0"/>
              <a:t>Literature Review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Spectral Vegetation Indices</a:t>
            </a:r>
          </a:p>
          <a:p>
            <a:pPr lvl="1">
              <a:spcAft>
                <a:spcPts val="0"/>
              </a:spcAft>
            </a:pPr>
            <a:endParaRPr lang="en-US" sz="1600" dirty="0"/>
          </a:p>
          <a:p>
            <a:pPr>
              <a:spcAft>
                <a:spcPts val="0"/>
              </a:spcAft>
            </a:pPr>
            <a:r>
              <a:rPr lang="en-US" sz="1600" dirty="0"/>
              <a:t>Experiments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Implementation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Visualizations</a:t>
            </a:r>
          </a:p>
          <a:p>
            <a:pPr lvl="1">
              <a:spcAft>
                <a:spcPts val="0"/>
              </a:spcAft>
            </a:pPr>
            <a:endParaRPr lang="en-US" sz="1600" dirty="0"/>
          </a:p>
          <a:p>
            <a:pPr>
              <a:spcAft>
                <a:spcPts val="0"/>
              </a:spcAft>
            </a:pPr>
            <a:r>
              <a:rPr lang="en-US" sz="1600" dirty="0"/>
              <a:t>Discussion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90402F0-757B-464E-8C53-5CC7D518192A}"/>
              </a:ext>
            </a:extLst>
          </p:cNvPr>
          <p:cNvSpPr txBox="1"/>
          <p:nvPr/>
        </p:nvSpPr>
        <p:spPr>
          <a:xfrm>
            <a:off x="1631504" y="2269467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Image Segmentation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78E7766-402C-4379-9373-B8C69CB02A26}"/>
              </a:ext>
            </a:extLst>
          </p:cNvPr>
          <p:cNvSpPr txBox="1"/>
          <p:nvPr/>
        </p:nvSpPr>
        <p:spPr>
          <a:xfrm>
            <a:off x="6096000" y="2279294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Vegetation Analysis</a:t>
            </a:r>
          </a:p>
        </p:txBody>
      </p:sp>
    </p:spTree>
    <p:extLst>
      <p:ext uri="{BB962C8B-B14F-4D97-AF65-F5344CB8AC3E}">
        <p14:creationId xmlns:p14="http://schemas.microsoft.com/office/powerpoint/2010/main" val="297778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U-Net Predictions with Mean </a:t>
            </a:r>
            <a:r>
              <a:rPr lang="en-US" noProof="0" dirty="0" err="1"/>
              <a:t>IoU</a:t>
            </a:r>
            <a:endParaRPr lang="en-US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30</a:t>
            </a:fld>
            <a:endParaRPr lang="de-DE" dirty="0"/>
          </a:p>
        </p:txBody>
      </p:sp>
      <p:pic>
        <p:nvPicPr>
          <p:cNvPr id="15" name="Grafik 1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306C49A3-8A82-4B5B-8823-09D046F390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545" y="2257362"/>
            <a:ext cx="846639" cy="846639"/>
          </a:xfrm>
          <a:prstGeom prst="rect">
            <a:avLst/>
          </a:prstGeom>
        </p:spPr>
      </p:pic>
      <p:pic>
        <p:nvPicPr>
          <p:cNvPr id="21" name="Grafik 20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F005FD6-3B33-43EA-894D-FE06F88FA2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545" y="3582251"/>
            <a:ext cx="846639" cy="846639"/>
          </a:xfrm>
          <a:prstGeom prst="rect">
            <a:avLst/>
          </a:prstGeom>
        </p:spPr>
      </p:pic>
      <p:pic>
        <p:nvPicPr>
          <p:cNvPr id="33" name="Grafik 3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75B68DFE-F4A9-4567-ABEF-770E12D05C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059" y="4895631"/>
            <a:ext cx="846639" cy="846639"/>
          </a:xfrm>
          <a:prstGeom prst="rect">
            <a:avLst/>
          </a:prstGeom>
        </p:spPr>
      </p:pic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31400396-BF60-4F7A-BB71-7852A99BD1DD}"/>
              </a:ext>
            </a:extLst>
          </p:cNvPr>
          <p:cNvGrpSpPr/>
          <p:nvPr/>
        </p:nvGrpSpPr>
        <p:grpSpPr>
          <a:xfrm>
            <a:off x="3145574" y="2257362"/>
            <a:ext cx="847396" cy="3484908"/>
            <a:chOff x="2923138" y="2257362"/>
            <a:chExt cx="847396" cy="3484908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EA75C320-9D70-4B4E-9126-69C459159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3138" y="2257362"/>
              <a:ext cx="846639" cy="846639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27A72B5C-84E6-4237-8E08-68D8AA93E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3138" y="3582251"/>
              <a:ext cx="846639" cy="846639"/>
            </a:xfrm>
            <a:prstGeom prst="rect">
              <a:avLst/>
            </a:prstGeom>
          </p:spPr>
        </p:pic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1073E17A-BCC5-411C-908E-9D34D3525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3895" y="4895631"/>
              <a:ext cx="846639" cy="846639"/>
            </a:xfrm>
            <a:prstGeom prst="rect">
              <a:avLst/>
            </a:prstGeom>
          </p:spPr>
        </p:pic>
      </p:grpSp>
      <p:pic>
        <p:nvPicPr>
          <p:cNvPr id="29" name="Grafik 2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865FF36A-4E5D-4135-8EDC-7DE0EA2B211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689" y="2257362"/>
            <a:ext cx="846639" cy="846639"/>
          </a:xfrm>
          <a:prstGeom prst="rect">
            <a:avLst/>
          </a:prstGeom>
        </p:spPr>
      </p:pic>
      <p:pic>
        <p:nvPicPr>
          <p:cNvPr id="31" name="Grafik 30" descr="Ein Bild, das Karte enthält.&#10;&#10;Automatisch generierte Beschreibung">
            <a:extLst>
              <a:ext uri="{FF2B5EF4-FFF2-40B4-BE49-F238E27FC236}">
                <a16:creationId xmlns:a16="http://schemas.microsoft.com/office/drawing/2014/main" id="{2B8AE3B0-5CEA-4D26-AE45-17FB45D3E1E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689" y="3582251"/>
            <a:ext cx="846639" cy="846639"/>
          </a:xfrm>
          <a:prstGeom prst="rect">
            <a:avLst/>
          </a:prstGeom>
        </p:spPr>
      </p:pic>
      <p:pic>
        <p:nvPicPr>
          <p:cNvPr id="39" name="Grafik 3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5008F94-3D41-48FB-8EF6-E5C74699370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960" y="4895631"/>
            <a:ext cx="846639" cy="846639"/>
          </a:xfrm>
          <a:prstGeom prst="rect">
            <a:avLst/>
          </a:prstGeom>
        </p:spPr>
      </p:pic>
      <p:pic>
        <p:nvPicPr>
          <p:cNvPr id="43" name="Grafik 4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3985A45B-1C6C-46C3-B25D-8632C7D65B0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110" y="2152623"/>
            <a:ext cx="1056116" cy="1056116"/>
          </a:xfrm>
          <a:prstGeom prst="rect">
            <a:avLst/>
          </a:prstGeom>
        </p:spPr>
      </p:pic>
      <p:pic>
        <p:nvPicPr>
          <p:cNvPr id="45" name="Grafik 4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172F3125-4492-4177-AA4A-677A3CE4370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110" y="3477512"/>
            <a:ext cx="1056116" cy="1056116"/>
          </a:xfrm>
          <a:prstGeom prst="rect">
            <a:avLst/>
          </a:prstGeom>
        </p:spPr>
      </p:pic>
      <p:pic>
        <p:nvPicPr>
          <p:cNvPr id="47" name="Grafik 4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A9BDFB4-CC1D-48A4-88DE-2DDACED82D2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136" y="4790892"/>
            <a:ext cx="1056116" cy="1056116"/>
          </a:xfrm>
          <a:prstGeom prst="rect">
            <a:avLst/>
          </a:prstGeom>
        </p:spPr>
      </p:pic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68AD4FCD-62EE-4725-927E-DA7A100AAB75}"/>
              </a:ext>
            </a:extLst>
          </p:cNvPr>
          <p:cNvGrpSpPr/>
          <p:nvPr/>
        </p:nvGrpSpPr>
        <p:grpSpPr>
          <a:xfrm>
            <a:off x="1445934" y="2052248"/>
            <a:ext cx="1251660" cy="3890771"/>
            <a:chOff x="1022205" y="2052248"/>
            <a:chExt cx="1251660" cy="3890771"/>
          </a:xfrm>
        </p:grpSpPr>
        <p:pic>
          <p:nvPicPr>
            <p:cNvPr id="17" name="Grafik 16" descr="Ein Bild, das draußen, Transport enthält.&#10;&#10;Automatisch generierte Beschreibung">
              <a:extLst>
                <a:ext uri="{FF2B5EF4-FFF2-40B4-BE49-F238E27FC236}">
                  <a16:creationId xmlns:a16="http://schemas.microsoft.com/office/drawing/2014/main" id="{A23BEB51-C6E4-4C0E-8281-3E6FFEA7B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205" y="2056612"/>
              <a:ext cx="1248138" cy="1248138"/>
            </a:xfrm>
            <a:prstGeom prst="rect">
              <a:avLst/>
            </a:prstGeom>
          </p:spPr>
        </p:pic>
        <p:pic>
          <p:nvPicPr>
            <p:cNvPr id="23" name="Grafik 22" descr="Ein Bild, das Text, draußen enthält.&#10;&#10;Automatisch generierte Beschreibung">
              <a:extLst>
                <a:ext uri="{FF2B5EF4-FFF2-40B4-BE49-F238E27FC236}">
                  <a16:creationId xmlns:a16="http://schemas.microsoft.com/office/drawing/2014/main" id="{E29AD7AD-C762-4E40-950F-0F2924697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205" y="3381501"/>
              <a:ext cx="1248138" cy="1248138"/>
            </a:xfrm>
            <a:prstGeom prst="rect">
              <a:avLst/>
            </a:prstGeom>
          </p:spPr>
        </p:pic>
        <p:pic>
          <p:nvPicPr>
            <p:cNvPr id="35" name="Grafik 34" descr="Ein Bild, das draußen, Natur enthält.&#10;&#10;Automatisch generierte Beschreibung">
              <a:extLst>
                <a:ext uri="{FF2B5EF4-FFF2-40B4-BE49-F238E27FC236}">
                  <a16:creationId xmlns:a16="http://schemas.microsoft.com/office/drawing/2014/main" id="{0454BFEA-D41D-4CC7-87DE-5173CD7F0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205" y="4694881"/>
              <a:ext cx="1248138" cy="1248138"/>
            </a:xfrm>
            <a:prstGeom prst="rect">
              <a:avLst/>
            </a:prstGeom>
          </p:spPr>
        </p:pic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033893B8-52BF-4BAB-B694-977DE499987B}"/>
                </a:ext>
              </a:extLst>
            </p:cNvPr>
            <p:cNvSpPr/>
            <p:nvPr/>
          </p:nvSpPr>
          <p:spPr>
            <a:xfrm rot="5400000">
              <a:off x="-819371" y="3899441"/>
              <a:ext cx="3886407" cy="200749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hteck 72">
              <a:extLst>
                <a:ext uri="{FF2B5EF4-FFF2-40B4-BE49-F238E27FC236}">
                  <a16:creationId xmlns:a16="http://schemas.microsoft.com/office/drawing/2014/main" id="{7BD33E44-8AFD-4575-B1C0-F3CB44FDF406}"/>
                </a:ext>
              </a:extLst>
            </p:cNvPr>
            <p:cNvSpPr/>
            <p:nvPr/>
          </p:nvSpPr>
          <p:spPr>
            <a:xfrm>
              <a:off x="1226589" y="2052248"/>
              <a:ext cx="846528" cy="200749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07E6F4B7-CF76-4AB2-A53E-B4FE5BAF1F31}"/>
                </a:ext>
              </a:extLst>
            </p:cNvPr>
            <p:cNvSpPr/>
            <p:nvPr/>
          </p:nvSpPr>
          <p:spPr>
            <a:xfrm rot="5400000">
              <a:off x="230287" y="3899440"/>
              <a:ext cx="3886407" cy="200749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F2F3D9E3-C72D-420E-8DF1-2DDEF6A87C3D}"/>
                </a:ext>
              </a:extLst>
            </p:cNvPr>
            <p:cNvSpPr/>
            <p:nvPr/>
          </p:nvSpPr>
          <p:spPr>
            <a:xfrm>
              <a:off x="1224207" y="3104001"/>
              <a:ext cx="846528" cy="200749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D688B968-6922-4856-9001-B020FD935E4A}"/>
                </a:ext>
              </a:extLst>
            </p:cNvPr>
            <p:cNvSpPr/>
            <p:nvPr/>
          </p:nvSpPr>
          <p:spPr>
            <a:xfrm>
              <a:off x="1224206" y="4426624"/>
              <a:ext cx="846528" cy="200749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9A7E9362-A82F-492F-BB88-1FD6F1C5A386}"/>
                </a:ext>
              </a:extLst>
            </p:cNvPr>
            <p:cNvSpPr/>
            <p:nvPr/>
          </p:nvSpPr>
          <p:spPr>
            <a:xfrm>
              <a:off x="1226586" y="4694881"/>
              <a:ext cx="846528" cy="200749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E935E9ED-8F47-417F-B9AE-1A5EF2192D43}"/>
                </a:ext>
              </a:extLst>
            </p:cNvPr>
            <p:cNvSpPr/>
            <p:nvPr/>
          </p:nvSpPr>
          <p:spPr>
            <a:xfrm>
              <a:off x="1224204" y="5742270"/>
              <a:ext cx="846528" cy="200749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0951F6DA-A95B-4E7F-A995-162112783D9E}"/>
                </a:ext>
              </a:extLst>
            </p:cNvPr>
            <p:cNvSpPr/>
            <p:nvPr/>
          </p:nvSpPr>
          <p:spPr>
            <a:xfrm>
              <a:off x="1226588" y="3379235"/>
              <a:ext cx="846528" cy="200749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Inhaltsplatzhalter 2">
            <a:extLst>
              <a:ext uri="{FF2B5EF4-FFF2-40B4-BE49-F238E27FC236}">
                <a16:creationId xmlns:a16="http://schemas.microsoft.com/office/drawing/2014/main" id="{97B33367-BA8B-4EAB-9837-71F1221F7E7F}"/>
              </a:ext>
            </a:extLst>
          </p:cNvPr>
          <p:cNvSpPr txBox="1">
            <a:spLocks/>
          </p:cNvSpPr>
          <p:nvPr/>
        </p:nvSpPr>
        <p:spPr>
          <a:xfrm>
            <a:off x="1427319" y="6003611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Original Image</a:t>
            </a:r>
            <a:endParaRPr lang="en-US" sz="1000" b="1" dirty="0"/>
          </a:p>
        </p:txBody>
      </p:sp>
      <p:sp>
        <p:nvSpPr>
          <p:cNvPr id="86" name="Inhaltsplatzhalter 2">
            <a:extLst>
              <a:ext uri="{FF2B5EF4-FFF2-40B4-BE49-F238E27FC236}">
                <a16:creationId xmlns:a16="http://schemas.microsoft.com/office/drawing/2014/main" id="{8866737C-B9B4-4FD3-A25A-B96FFABADC21}"/>
              </a:ext>
            </a:extLst>
          </p:cNvPr>
          <p:cNvSpPr txBox="1">
            <a:spLocks/>
          </p:cNvSpPr>
          <p:nvPr/>
        </p:nvSpPr>
        <p:spPr>
          <a:xfrm>
            <a:off x="2855640" y="6003611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Ground Truth</a:t>
            </a:r>
            <a:endParaRPr lang="en-US" sz="1000" b="1" dirty="0"/>
          </a:p>
        </p:txBody>
      </p:sp>
      <p:sp>
        <p:nvSpPr>
          <p:cNvPr id="87" name="Inhaltsplatzhalter 2">
            <a:extLst>
              <a:ext uri="{FF2B5EF4-FFF2-40B4-BE49-F238E27FC236}">
                <a16:creationId xmlns:a16="http://schemas.microsoft.com/office/drawing/2014/main" id="{1358200F-0D12-4410-9DF3-DD624906EC7C}"/>
              </a:ext>
            </a:extLst>
          </p:cNvPr>
          <p:cNvSpPr txBox="1">
            <a:spLocks/>
          </p:cNvSpPr>
          <p:nvPr/>
        </p:nvSpPr>
        <p:spPr>
          <a:xfrm>
            <a:off x="4223792" y="6003611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U-Net-23D</a:t>
            </a:r>
            <a:endParaRPr lang="en-US" sz="1000" b="1" dirty="0"/>
          </a:p>
        </p:txBody>
      </p:sp>
      <p:sp>
        <p:nvSpPr>
          <p:cNvPr id="88" name="Inhaltsplatzhalter 2">
            <a:extLst>
              <a:ext uri="{FF2B5EF4-FFF2-40B4-BE49-F238E27FC236}">
                <a16:creationId xmlns:a16="http://schemas.microsoft.com/office/drawing/2014/main" id="{07A43C75-769A-4F9D-B14C-86A3A677D1AE}"/>
              </a:ext>
            </a:extLst>
          </p:cNvPr>
          <p:cNvSpPr txBox="1">
            <a:spLocks/>
          </p:cNvSpPr>
          <p:nvPr/>
        </p:nvSpPr>
        <p:spPr>
          <a:xfrm>
            <a:off x="5519936" y="6003611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U-Net-23</a:t>
            </a:r>
            <a:endParaRPr lang="en-US" sz="1000" b="1" dirty="0"/>
          </a:p>
        </p:txBody>
      </p:sp>
      <p:sp>
        <p:nvSpPr>
          <p:cNvPr id="89" name="Inhaltsplatzhalter 2">
            <a:extLst>
              <a:ext uri="{FF2B5EF4-FFF2-40B4-BE49-F238E27FC236}">
                <a16:creationId xmlns:a16="http://schemas.microsoft.com/office/drawing/2014/main" id="{FAF79799-90E9-49C7-BC37-F93E7832961D}"/>
              </a:ext>
            </a:extLst>
          </p:cNvPr>
          <p:cNvSpPr txBox="1">
            <a:spLocks/>
          </p:cNvSpPr>
          <p:nvPr/>
        </p:nvSpPr>
        <p:spPr>
          <a:xfrm>
            <a:off x="6960096" y="6003611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U-Net-18D</a:t>
            </a:r>
            <a:endParaRPr lang="en-US" sz="1000" b="1" dirty="0"/>
          </a:p>
        </p:txBody>
      </p:sp>
      <p:pic>
        <p:nvPicPr>
          <p:cNvPr id="91" name="Grafik 90" descr="Ein Bild, das Platz enthält.&#10;&#10;Automatisch generierte Beschreibung">
            <a:extLst>
              <a:ext uri="{FF2B5EF4-FFF2-40B4-BE49-F238E27FC236}">
                <a16:creationId xmlns:a16="http://schemas.microsoft.com/office/drawing/2014/main" id="{34883C92-48A0-4314-982D-33918165625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435" y="2399786"/>
            <a:ext cx="561790" cy="561790"/>
          </a:xfrm>
          <a:prstGeom prst="rect">
            <a:avLst/>
          </a:prstGeom>
        </p:spPr>
      </p:pic>
      <p:pic>
        <p:nvPicPr>
          <p:cNvPr id="92" name="Grafik 91" descr="Ein Bild, das Platz enthält.&#10;&#10;Automatisch generierte Beschreibung">
            <a:extLst>
              <a:ext uri="{FF2B5EF4-FFF2-40B4-BE49-F238E27FC236}">
                <a16:creationId xmlns:a16="http://schemas.microsoft.com/office/drawing/2014/main" id="{A235C7FC-A0E2-49A0-B343-83A9F8F4878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331" y="3718919"/>
            <a:ext cx="561790" cy="561790"/>
          </a:xfrm>
          <a:prstGeom prst="rect">
            <a:avLst/>
          </a:prstGeom>
        </p:spPr>
      </p:pic>
      <p:pic>
        <p:nvPicPr>
          <p:cNvPr id="93" name="Grafik 92" descr="Ein Bild, das Platz enthält.&#10;&#10;Automatisch generierte Beschreibung">
            <a:extLst>
              <a:ext uri="{FF2B5EF4-FFF2-40B4-BE49-F238E27FC236}">
                <a16:creationId xmlns:a16="http://schemas.microsoft.com/office/drawing/2014/main" id="{4D738AC7-4A7D-4BC0-8F70-15406666663A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331" y="5039932"/>
            <a:ext cx="561790" cy="561790"/>
          </a:xfrm>
          <a:prstGeom prst="rect">
            <a:avLst/>
          </a:prstGeom>
        </p:spPr>
      </p:pic>
      <p:sp>
        <p:nvSpPr>
          <p:cNvPr id="94" name="Inhaltsplatzhalter 2">
            <a:extLst>
              <a:ext uri="{FF2B5EF4-FFF2-40B4-BE49-F238E27FC236}">
                <a16:creationId xmlns:a16="http://schemas.microsoft.com/office/drawing/2014/main" id="{FA3A3CDE-4762-4163-85F7-220892E647F8}"/>
              </a:ext>
            </a:extLst>
          </p:cNvPr>
          <p:cNvSpPr txBox="1">
            <a:spLocks/>
          </p:cNvSpPr>
          <p:nvPr/>
        </p:nvSpPr>
        <p:spPr>
          <a:xfrm>
            <a:off x="8544272" y="6003611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U-Net-28D</a:t>
            </a:r>
            <a:endParaRPr lang="en-US" sz="1000" b="1" dirty="0"/>
          </a:p>
        </p:txBody>
      </p:sp>
      <p:sp>
        <p:nvSpPr>
          <p:cNvPr id="98" name="Inhaltsplatzhalter 2">
            <a:extLst>
              <a:ext uri="{FF2B5EF4-FFF2-40B4-BE49-F238E27FC236}">
                <a16:creationId xmlns:a16="http://schemas.microsoft.com/office/drawing/2014/main" id="{4BD3F757-342C-43E0-A560-0DBF1247710E}"/>
              </a:ext>
            </a:extLst>
          </p:cNvPr>
          <p:cNvSpPr txBox="1">
            <a:spLocks/>
          </p:cNvSpPr>
          <p:nvPr/>
        </p:nvSpPr>
        <p:spPr>
          <a:xfrm>
            <a:off x="4920400" y="4433345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37.5%</a:t>
            </a:r>
            <a:endParaRPr lang="en-US" sz="800" i="1" dirty="0"/>
          </a:p>
        </p:txBody>
      </p:sp>
      <p:sp>
        <p:nvSpPr>
          <p:cNvPr id="99" name="Inhaltsplatzhalter 2">
            <a:extLst>
              <a:ext uri="{FF2B5EF4-FFF2-40B4-BE49-F238E27FC236}">
                <a16:creationId xmlns:a16="http://schemas.microsoft.com/office/drawing/2014/main" id="{27BA2633-7180-4330-9A8B-9C2A1C204389}"/>
              </a:ext>
            </a:extLst>
          </p:cNvPr>
          <p:cNvSpPr txBox="1">
            <a:spLocks/>
          </p:cNvSpPr>
          <p:nvPr/>
        </p:nvSpPr>
        <p:spPr>
          <a:xfrm>
            <a:off x="4871864" y="5758644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24.0%</a:t>
            </a:r>
            <a:endParaRPr lang="en-US" sz="800" i="1" dirty="0"/>
          </a:p>
        </p:txBody>
      </p:sp>
      <p:sp>
        <p:nvSpPr>
          <p:cNvPr id="100" name="Inhaltsplatzhalter 2">
            <a:extLst>
              <a:ext uri="{FF2B5EF4-FFF2-40B4-BE49-F238E27FC236}">
                <a16:creationId xmlns:a16="http://schemas.microsoft.com/office/drawing/2014/main" id="{DCDA3B86-6CE7-4477-B8CD-BCD70B43BB93}"/>
              </a:ext>
            </a:extLst>
          </p:cNvPr>
          <p:cNvSpPr txBox="1">
            <a:spLocks/>
          </p:cNvSpPr>
          <p:nvPr/>
        </p:nvSpPr>
        <p:spPr>
          <a:xfrm>
            <a:off x="4871864" y="3104001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29.8%</a:t>
            </a:r>
            <a:endParaRPr lang="en-US" sz="800" i="1" dirty="0"/>
          </a:p>
        </p:txBody>
      </p:sp>
      <p:sp>
        <p:nvSpPr>
          <p:cNvPr id="101" name="Inhaltsplatzhalter 2">
            <a:extLst>
              <a:ext uri="{FF2B5EF4-FFF2-40B4-BE49-F238E27FC236}">
                <a16:creationId xmlns:a16="http://schemas.microsoft.com/office/drawing/2014/main" id="{B5D02FE0-0ADB-48DE-9C7D-BD76D62161EF}"/>
              </a:ext>
            </a:extLst>
          </p:cNvPr>
          <p:cNvSpPr txBox="1">
            <a:spLocks/>
          </p:cNvSpPr>
          <p:nvPr/>
        </p:nvSpPr>
        <p:spPr>
          <a:xfrm>
            <a:off x="6236374" y="4433345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61.8%</a:t>
            </a:r>
            <a:endParaRPr lang="en-US" sz="800" i="1" dirty="0"/>
          </a:p>
        </p:txBody>
      </p:sp>
      <p:sp>
        <p:nvSpPr>
          <p:cNvPr id="102" name="Inhaltsplatzhalter 2">
            <a:extLst>
              <a:ext uri="{FF2B5EF4-FFF2-40B4-BE49-F238E27FC236}">
                <a16:creationId xmlns:a16="http://schemas.microsoft.com/office/drawing/2014/main" id="{0407281E-8D3C-424B-B322-623E92385741}"/>
              </a:ext>
            </a:extLst>
          </p:cNvPr>
          <p:cNvSpPr txBox="1">
            <a:spLocks/>
          </p:cNvSpPr>
          <p:nvPr/>
        </p:nvSpPr>
        <p:spPr>
          <a:xfrm>
            <a:off x="6187838" y="5758644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37.9%</a:t>
            </a:r>
            <a:endParaRPr lang="en-US" sz="800" i="1" dirty="0"/>
          </a:p>
        </p:txBody>
      </p:sp>
      <p:sp>
        <p:nvSpPr>
          <p:cNvPr id="103" name="Inhaltsplatzhalter 2">
            <a:extLst>
              <a:ext uri="{FF2B5EF4-FFF2-40B4-BE49-F238E27FC236}">
                <a16:creationId xmlns:a16="http://schemas.microsoft.com/office/drawing/2014/main" id="{430A5885-A330-416E-90C1-7ECEAA262AE2}"/>
              </a:ext>
            </a:extLst>
          </p:cNvPr>
          <p:cNvSpPr txBox="1">
            <a:spLocks/>
          </p:cNvSpPr>
          <p:nvPr/>
        </p:nvSpPr>
        <p:spPr>
          <a:xfrm>
            <a:off x="6187838" y="3104001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40.0%</a:t>
            </a:r>
            <a:endParaRPr lang="en-US" sz="800" i="1" dirty="0"/>
          </a:p>
        </p:txBody>
      </p:sp>
      <p:sp>
        <p:nvSpPr>
          <p:cNvPr id="104" name="Inhaltsplatzhalter 2">
            <a:extLst>
              <a:ext uri="{FF2B5EF4-FFF2-40B4-BE49-F238E27FC236}">
                <a16:creationId xmlns:a16="http://schemas.microsoft.com/office/drawing/2014/main" id="{C80F9CFF-997A-4445-9ABE-2A84CB6A6869}"/>
              </a:ext>
            </a:extLst>
          </p:cNvPr>
          <p:cNvSpPr txBox="1">
            <a:spLocks/>
          </p:cNvSpPr>
          <p:nvPr/>
        </p:nvSpPr>
        <p:spPr>
          <a:xfrm>
            <a:off x="7792358" y="4522206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33.4%</a:t>
            </a:r>
            <a:endParaRPr lang="en-US" sz="800" i="1" dirty="0"/>
          </a:p>
        </p:txBody>
      </p:sp>
      <p:sp>
        <p:nvSpPr>
          <p:cNvPr id="105" name="Inhaltsplatzhalter 2">
            <a:extLst>
              <a:ext uri="{FF2B5EF4-FFF2-40B4-BE49-F238E27FC236}">
                <a16:creationId xmlns:a16="http://schemas.microsoft.com/office/drawing/2014/main" id="{C578FB50-B36E-4CCC-B729-E31584F88818}"/>
              </a:ext>
            </a:extLst>
          </p:cNvPr>
          <p:cNvSpPr txBox="1">
            <a:spLocks/>
          </p:cNvSpPr>
          <p:nvPr/>
        </p:nvSpPr>
        <p:spPr>
          <a:xfrm>
            <a:off x="7743822" y="5847505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18.0%</a:t>
            </a:r>
            <a:endParaRPr lang="en-US" sz="800" i="1" dirty="0"/>
          </a:p>
        </p:txBody>
      </p:sp>
      <p:sp>
        <p:nvSpPr>
          <p:cNvPr id="106" name="Inhaltsplatzhalter 2">
            <a:extLst>
              <a:ext uri="{FF2B5EF4-FFF2-40B4-BE49-F238E27FC236}">
                <a16:creationId xmlns:a16="http://schemas.microsoft.com/office/drawing/2014/main" id="{A35F68D7-6B21-42EC-8631-69A1C8602450}"/>
              </a:ext>
            </a:extLst>
          </p:cNvPr>
          <p:cNvSpPr txBox="1">
            <a:spLocks/>
          </p:cNvSpPr>
          <p:nvPr/>
        </p:nvSpPr>
        <p:spPr>
          <a:xfrm>
            <a:off x="7743822" y="3202387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20.9%</a:t>
            </a:r>
            <a:endParaRPr lang="en-US" sz="800" i="1" dirty="0"/>
          </a:p>
        </p:txBody>
      </p:sp>
      <p:sp>
        <p:nvSpPr>
          <p:cNvPr id="107" name="Inhaltsplatzhalter 2">
            <a:extLst>
              <a:ext uri="{FF2B5EF4-FFF2-40B4-BE49-F238E27FC236}">
                <a16:creationId xmlns:a16="http://schemas.microsoft.com/office/drawing/2014/main" id="{585DD1B2-94B6-4A73-81CD-4399397FD8FA}"/>
              </a:ext>
            </a:extLst>
          </p:cNvPr>
          <p:cNvSpPr txBox="1">
            <a:spLocks/>
          </p:cNvSpPr>
          <p:nvPr/>
        </p:nvSpPr>
        <p:spPr>
          <a:xfrm>
            <a:off x="8983017" y="4301332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21.0%</a:t>
            </a:r>
            <a:endParaRPr lang="en-US" sz="800" i="1" dirty="0"/>
          </a:p>
        </p:txBody>
      </p:sp>
      <p:sp>
        <p:nvSpPr>
          <p:cNvPr id="108" name="Inhaltsplatzhalter 2">
            <a:extLst>
              <a:ext uri="{FF2B5EF4-FFF2-40B4-BE49-F238E27FC236}">
                <a16:creationId xmlns:a16="http://schemas.microsoft.com/office/drawing/2014/main" id="{8E6AD662-DE3D-4C2E-A31C-FAD081AFE7FB}"/>
              </a:ext>
            </a:extLst>
          </p:cNvPr>
          <p:cNvSpPr txBox="1">
            <a:spLocks/>
          </p:cNvSpPr>
          <p:nvPr/>
        </p:nvSpPr>
        <p:spPr>
          <a:xfrm>
            <a:off x="8934481" y="5626631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4.7%</a:t>
            </a:r>
            <a:endParaRPr lang="en-US" sz="800" i="1" dirty="0"/>
          </a:p>
        </p:txBody>
      </p:sp>
      <p:sp>
        <p:nvSpPr>
          <p:cNvPr id="109" name="Inhaltsplatzhalter 2">
            <a:extLst>
              <a:ext uri="{FF2B5EF4-FFF2-40B4-BE49-F238E27FC236}">
                <a16:creationId xmlns:a16="http://schemas.microsoft.com/office/drawing/2014/main" id="{33019FF6-5399-441D-9EA1-D49A4C754CF0}"/>
              </a:ext>
            </a:extLst>
          </p:cNvPr>
          <p:cNvSpPr txBox="1">
            <a:spLocks/>
          </p:cNvSpPr>
          <p:nvPr/>
        </p:nvSpPr>
        <p:spPr>
          <a:xfrm>
            <a:off x="8934481" y="2971988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4.5%</a:t>
            </a:r>
            <a:endParaRPr lang="en-US" sz="800" i="1" dirty="0"/>
          </a:p>
        </p:txBody>
      </p:sp>
      <p:sp>
        <p:nvSpPr>
          <p:cNvPr id="110" name="Inhaltsplatzhalter 2">
            <a:extLst>
              <a:ext uri="{FF2B5EF4-FFF2-40B4-BE49-F238E27FC236}">
                <a16:creationId xmlns:a16="http://schemas.microsoft.com/office/drawing/2014/main" id="{84680BD5-B9BE-4CCE-8191-1671817738D3}"/>
              </a:ext>
            </a:extLst>
          </p:cNvPr>
          <p:cNvSpPr txBox="1">
            <a:spLocks/>
          </p:cNvSpPr>
          <p:nvPr/>
        </p:nvSpPr>
        <p:spPr>
          <a:xfrm>
            <a:off x="10278110" y="6124111"/>
            <a:ext cx="1241890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800" i="1" dirty="0"/>
              <a:t>(38.8 m </a:t>
            </a:r>
            <a:r>
              <a:rPr lang="de-DE" sz="800" i="1" dirty="0" err="1"/>
              <a:t>edge</a:t>
            </a:r>
            <a:r>
              <a:rPr lang="de-DE" sz="800" i="1" dirty="0"/>
              <a:t> </a:t>
            </a:r>
            <a:r>
              <a:rPr lang="de-DE" sz="800" i="1" dirty="0" err="1"/>
              <a:t>length</a:t>
            </a:r>
            <a:r>
              <a:rPr lang="de-DE" sz="800" i="1" dirty="0"/>
              <a:t>)</a:t>
            </a:r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326028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FC-</a:t>
            </a:r>
            <a:r>
              <a:rPr lang="en-US" noProof="0" dirty="0" err="1"/>
              <a:t>DenseNet</a:t>
            </a:r>
            <a:r>
              <a:rPr lang="en-US" noProof="0" dirty="0"/>
              <a:t> Metrics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31</a:t>
            </a:fld>
            <a:endParaRPr lang="de-DE" dirty="0"/>
          </a:p>
        </p:txBody>
      </p:sp>
      <p:graphicFrame>
        <p:nvGraphicFramePr>
          <p:cNvPr id="10" name="Tabelle 21">
            <a:extLst>
              <a:ext uri="{FF2B5EF4-FFF2-40B4-BE49-F238E27FC236}">
                <a16:creationId xmlns:a16="http://schemas.microsoft.com/office/drawing/2014/main" id="{12CCC65A-F9FB-4ED2-B034-94B3243AC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592771"/>
              </p:ext>
            </p:extLst>
          </p:nvPr>
        </p:nvGraphicFramePr>
        <p:xfrm>
          <a:off x="767408" y="2883027"/>
          <a:ext cx="3852000" cy="22276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2213955094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62740818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6475016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79624773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62329579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288372123"/>
                    </a:ext>
                  </a:extLst>
                </a:gridCol>
              </a:tblGrid>
              <a:tr h="1044000">
                <a:tc>
                  <a:txBody>
                    <a:bodyPr/>
                    <a:lstStyle/>
                    <a:p>
                      <a:pPr algn="ctr"/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Parameters (M)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Epochs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Loss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Cat. </a:t>
                      </a:r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Accuracy</a:t>
                      </a: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 (%)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Mean </a:t>
                      </a:r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IoU</a:t>
                      </a: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 (%)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26554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Model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309295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FCDN-103D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10.8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1.1681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62.6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28.4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548549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dirty="0"/>
                        <a:t>FCDN-103CD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5.9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1.2952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55.9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24.0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5517253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dirty="0"/>
                        <a:t>FCDN-67D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4.0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1.3301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53.7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23.2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7926856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dirty="0"/>
                        <a:t>FCDN-56D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2.7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1.2806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56.1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21.8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917175"/>
                  </a:ext>
                </a:extLst>
              </a:tr>
            </a:tbl>
          </a:graphicData>
        </a:graphic>
      </p:graphicFrame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39C7C9B4-06F3-4D69-B49E-991F4962FF38}"/>
              </a:ext>
            </a:extLst>
          </p:cNvPr>
          <p:cNvGrpSpPr/>
          <p:nvPr/>
        </p:nvGrpSpPr>
        <p:grpSpPr>
          <a:xfrm>
            <a:off x="799158" y="4226074"/>
            <a:ext cx="142875" cy="841169"/>
            <a:chOff x="7729196" y="5230426"/>
            <a:chExt cx="142875" cy="841169"/>
          </a:xfrm>
        </p:grpSpPr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F13AB784-DB53-4612-A5AB-C8833E60D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9196" y="5230426"/>
              <a:ext cx="142875" cy="152400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4525F1B4-A4DB-49D2-83DB-0EF985981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29196" y="5481094"/>
              <a:ext cx="142875" cy="133350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15145A03-5540-42BA-8B9E-F3B48EB80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38721" y="5707047"/>
              <a:ext cx="133350" cy="142875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16B4E40F-DBDB-4D70-898E-C26BAD56D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38721" y="5938245"/>
              <a:ext cx="133350" cy="133350"/>
            </a:xfrm>
            <a:prstGeom prst="rect">
              <a:avLst/>
            </a:prstGeom>
          </p:spPr>
        </p:pic>
      </p:grpSp>
      <p:sp>
        <p:nvSpPr>
          <p:cNvPr id="32" name="Inhaltsplatzhalter 2">
            <a:extLst>
              <a:ext uri="{FF2B5EF4-FFF2-40B4-BE49-F238E27FC236}">
                <a16:creationId xmlns:a16="http://schemas.microsoft.com/office/drawing/2014/main" id="{F5ED794A-AE04-4E0F-8862-4E737E44D3A2}"/>
              </a:ext>
            </a:extLst>
          </p:cNvPr>
          <p:cNvSpPr txBox="1">
            <a:spLocks/>
          </p:cNvSpPr>
          <p:nvPr/>
        </p:nvSpPr>
        <p:spPr>
          <a:xfrm>
            <a:off x="7392144" y="1442525"/>
            <a:ext cx="107073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Loss</a:t>
            </a:r>
            <a:endParaRPr lang="en-US" sz="1000" i="1" dirty="0"/>
          </a:p>
        </p:txBody>
      </p: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427CD383-8023-442E-BEF1-DE5A05B45B23}"/>
              </a:ext>
            </a:extLst>
          </p:cNvPr>
          <p:cNvSpPr txBox="1">
            <a:spLocks/>
          </p:cNvSpPr>
          <p:nvPr/>
        </p:nvSpPr>
        <p:spPr>
          <a:xfrm>
            <a:off x="6057900" y="3868374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i="1" dirty="0"/>
              <a:t>Cat. </a:t>
            </a:r>
            <a:r>
              <a:rPr lang="de-DE" sz="1000" i="1" dirty="0" err="1"/>
              <a:t>Accuracy</a:t>
            </a:r>
            <a:endParaRPr lang="en-US" sz="1000" i="1" dirty="0"/>
          </a:p>
        </p:txBody>
      </p:sp>
      <p:sp>
        <p:nvSpPr>
          <p:cNvPr id="34" name="Inhaltsplatzhalter 2">
            <a:extLst>
              <a:ext uri="{FF2B5EF4-FFF2-40B4-BE49-F238E27FC236}">
                <a16:creationId xmlns:a16="http://schemas.microsoft.com/office/drawing/2014/main" id="{9CA6D870-1E60-47B4-A7D1-F2EAEEB9F587}"/>
              </a:ext>
            </a:extLst>
          </p:cNvPr>
          <p:cNvSpPr txBox="1">
            <a:spLocks/>
          </p:cNvSpPr>
          <p:nvPr/>
        </p:nvSpPr>
        <p:spPr>
          <a:xfrm>
            <a:off x="9342062" y="3850058"/>
            <a:ext cx="1207254" cy="2062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i="1" dirty="0"/>
              <a:t>Mean </a:t>
            </a:r>
            <a:r>
              <a:rPr lang="de-DE" sz="1000" i="1" dirty="0" err="1"/>
              <a:t>IoU</a:t>
            </a:r>
            <a:r>
              <a:rPr lang="de-DE" sz="1000" i="1" dirty="0"/>
              <a:t> </a:t>
            </a:r>
            <a:endParaRPr lang="en-US" sz="1000" i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C3EE53C-4D64-4B4B-9C35-EB534B9DD6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5758" y="1563681"/>
            <a:ext cx="2396212" cy="195969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3383600-83B6-4B1C-A05E-5FD25F90F0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4483" y="4019428"/>
            <a:ext cx="2361158" cy="193602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4FB1DAF-7011-49E6-89E8-A7CEEC86CD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2248" y="4017861"/>
            <a:ext cx="2385196" cy="192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9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FC-</a:t>
            </a:r>
            <a:r>
              <a:rPr lang="en-US" noProof="0" dirty="0" err="1"/>
              <a:t>DenseNet</a:t>
            </a:r>
            <a:r>
              <a:rPr lang="en-US" noProof="0" dirty="0"/>
              <a:t> Predictions with Mean </a:t>
            </a:r>
            <a:r>
              <a:rPr lang="en-US" noProof="0" dirty="0" err="1"/>
              <a:t>IoU</a:t>
            </a:r>
            <a:endParaRPr lang="en-US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32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AE5FEF2-5FD7-4A9D-8584-ADE4F59C3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611" y="1988840"/>
            <a:ext cx="979493" cy="979493"/>
          </a:xfrm>
          <a:prstGeom prst="rect">
            <a:avLst/>
          </a:prstGeom>
        </p:spPr>
      </p:pic>
      <p:pic>
        <p:nvPicPr>
          <p:cNvPr id="11" name="Grafik 10" descr="Ein Bild, das Text, Visitenkarte, Vektorgrafiken enthält.&#10;&#10;Automatisch generierte Beschreibung">
            <a:extLst>
              <a:ext uri="{FF2B5EF4-FFF2-40B4-BE49-F238E27FC236}">
                <a16:creationId xmlns:a16="http://schemas.microsoft.com/office/drawing/2014/main" id="{D7E0D377-C02C-4212-83F8-BE6903319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030" y="1988840"/>
            <a:ext cx="979493" cy="97949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F5C3896-7DBD-4A12-943E-C7105E680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139" y="1988840"/>
            <a:ext cx="979493" cy="979493"/>
          </a:xfrm>
          <a:prstGeom prst="rect">
            <a:avLst/>
          </a:prstGeom>
        </p:spPr>
      </p:pic>
      <p:pic>
        <p:nvPicPr>
          <p:cNvPr id="15" name="Grafik 1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A8B1CDA8-296D-4934-8ADF-C594729725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110" y="3321111"/>
            <a:ext cx="979493" cy="979493"/>
          </a:xfrm>
          <a:prstGeom prst="rect">
            <a:avLst/>
          </a:prstGeom>
        </p:spPr>
      </p:pic>
      <p:pic>
        <p:nvPicPr>
          <p:cNvPr id="17" name="Grafik 16" descr="Ein Bild, das Stein enthält.&#10;&#10;Automatisch generierte Beschreibung">
            <a:extLst>
              <a:ext uri="{FF2B5EF4-FFF2-40B4-BE49-F238E27FC236}">
                <a16:creationId xmlns:a16="http://schemas.microsoft.com/office/drawing/2014/main" id="{A2ED5944-F742-4BDD-AF43-C82383791D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3321111"/>
            <a:ext cx="979493" cy="97949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1B099AE-64D0-4F48-B36E-C5387C6B26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942" y="3321111"/>
            <a:ext cx="979493" cy="979493"/>
          </a:xfrm>
          <a:prstGeom prst="rect">
            <a:avLst/>
          </a:prstGeom>
        </p:spPr>
      </p:pic>
      <p:pic>
        <p:nvPicPr>
          <p:cNvPr id="21" name="Grafik 20" descr="Ein Bild, das Welle enthält.&#10;&#10;Automatisch generierte Beschreibung">
            <a:extLst>
              <a:ext uri="{FF2B5EF4-FFF2-40B4-BE49-F238E27FC236}">
                <a16:creationId xmlns:a16="http://schemas.microsoft.com/office/drawing/2014/main" id="{B6A006B3-7F83-48B6-8B05-31C776F7D0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611" y="4700591"/>
            <a:ext cx="979371" cy="979371"/>
          </a:xfrm>
          <a:prstGeom prst="rect">
            <a:avLst/>
          </a:prstGeom>
        </p:spPr>
      </p:pic>
      <p:pic>
        <p:nvPicPr>
          <p:cNvPr id="23" name="Grafik 22" descr="Ein Bild, das Text, Visitenkarte, Briefpapier, Umschlag enthält.&#10;&#10;Automatisch generierte Beschreibung">
            <a:extLst>
              <a:ext uri="{FF2B5EF4-FFF2-40B4-BE49-F238E27FC236}">
                <a16:creationId xmlns:a16="http://schemas.microsoft.com/office/drawing/2014/main" id="{CD4A9309-ECEE-4844-B1C6-9F80CFC99E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060" y="4700591"/>
            <a:ext cx="979371" cy="979371"/>
          </a:xfrm>
          <a:prstGeom prst="rect">
            <a:avLst/>
          </a:prstGeom>
        </p:spPr>
      </p:pic>
      <p:pic>
        <p:nvPicPr>
          <p:cNvPr id="25" name="Grafik 2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A6144770-09DA-4741-B2A6-BD7286F1F0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199" y="4700591"/>
            <a:ext cx="979371" cy="979371"/>
          </a:xfrm>
          <a:prstGeom prst="rect">
            <a:avLst/>
          </a:prstGeom>
        </p:spPr>
      </p:pic>
      <p:pic>
        <p:nvPicPr>
          <p:cNvPr id="27" name="Grafik 2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663C444-D098-4036-9B6F-21B977B62D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278" y="1988840"/>
            <a:ext cx="979493" cy="979493"/>
          </a:xfrm>
          <a:prstGeom prst="rect">
            <a:avLst/>
          </a:prstGeom>
        </p:spPr>
      </p:pic>
      <p:pic>
        <p:nvPicPr>
          <p:cNvPr id="29" name="Grafik 2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F15C7D2B-3BD8-4C5F-A5D1-DF9825F5E1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308" y="3321111"/>
            <a:ext cx="979493" cy="979493"/>
          </a:xfrm>
          <a:prstGeom prst="rect">
            <a:avLst/>
          </a:prstGeom>
        </p:spPr>
      </p:pic>
      <p:pic>
        <p:nvPicPr>
          <p:cNvPr id="31" name="Grafik 30" descr="Ein Bild, das Karte enthält.&#10;&#10;Automatisch generierte Beschreibung">
            <a:extLst>
              <a:ext uri="{FF2B5EF4-FFF2-40B4-BE49-F238E27FC236}">
                <a16:creationId xmlns:a16="http://schemas.microsoft.com/office/drawing/2014/main" id="{690F3086-35DF-4236-9201-E0DD6849C77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446" y="1988840"/>
            <a:ext cx="979493" cy="979493"/>
          </a:xfrm>
          <a:prstGeom prst="rect">
            <a:avLst/>
          </a:prstGeom>
        </p:spPr>
      </p:pic>
      <p:pic>
        <p:nvPicPr>
          <p:cNvPr id="33" name="Grafik 3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82F82B43-9AFE-455F-93C8-C9A28AB6211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535" y="3321111"/>
            <a:ext cx="979493" cy="979493"/>
          </a:xfrm>
          <a:prstGeom prst="rect">
            <a:avLst/>
          </a:prstGeom>
        </p:spPr>
      </p:pic>
      <p:pic>
        <p:nvPicPr>
          <p:cNvPr id="35" name="Grafik 3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E1501588-A31C-4A76-BD2F-09086FB7239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614" y="1988840"/>
            <a:ext cx="979493" cy="979493"/>
          </a:xfrm>
          <a:prstGeom prst="rect">
            <a:avLst/>
          </a:prstGeom>
        </p:spPr>
      </p:pic>
      <p:pic>
        <p:nvPicPr>
          <p:cNvPr id="37" name="Grafik 3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5282C317-0882-4ECC-A93C-4A83E107DAB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761" y="3321111"/>
            <a:ext cx="979493" cy="979493"/>
          </a:xfrm>
          <a:prstGeom prst="rect">
            <a:avLst/>
          </a:prstGeom>
        </p:spPr>
      </p:pic>
      <p:pic>
        <p:nvPicPr>
          <p:cNvPr id="39" name="Grafik 3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E171CCE9-5D2F-457B-ABF6-DEB463B793F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368" y="4700591"/>
            <a:ext cx="979371" cy="979371"/>
          </a:xfrm>
          <a:prstGeom prst="rect">
            <a:avLst/>
          </a:prstGeom>
        </p:spPr>
      </p:pic>
      <p:pic>
        <p:nvPicPr>
          <p:cNvPr id="41" name="Grafik 40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F1A93B6-42F1-4AC4-B8D9-6B8623ACA6B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566" y="4700591"/>
            <a:ext cx="979371" cy="979371"/>
          </a:xfrm>
          <a:prstGeom prst="rect">
            <a:avLst/>
          </a:prstGeom>
        </p:spPr>
      </p:pic>
      <p:pic>
        <p:nvPicPr>
          <p:cNvPr id="43" name="Grafik 4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CEAE6496-7DF6-4DF7-ACEF-B12EBE11A22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761" y="4700591"/>
            <a:ext cx="979371" cy="979371"/>
          </a:xfrm>
          <a:prstGeom prst="rect">
            <a:avLst/>
          </a:prstGeom>
        </p:spPr>
      </p:pic>
      <p:sp>
        <p:nvSpPr>
          <p:cNvPr id="44" name="Inhaltsplatzhalter 2">
            <a:extLst>
              <a:ext uri="{FF2B5EF4-FFF2-40B4-BE49-F238E27FC236}">
                <a16:creationId xmlns:a16="http://schemas.microsoft.com/office/drawing/2014/main" id="{26ED56BA-C79E-4CD8-9E86-23A0E2E5355B}"/>
              </a:ext>
            </a:extLst>
          </p:cNvPr>
          <p:cNvSpPr txBox="1">
            <a:spLocks/>
          </p:cNvSpPr>
          <p:nvPr/>
        </p:nvSpPr>
        <p:spPr>
          <a:xfrm>
            <a:off x="1113138" y="593248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Original Image</a:t>
            </a:r>
            <a:endParaRPr lang="en-US" sz="1000" b="1" dirty="0"/>
          </a:p>
        </p:txBody>
      </p:sp>
      <p:sp>
        <p:nvSpPr>
          <p:cNvPr id="46" name="Inhaltsplatzhalter 2">
            <a:extLst>
              <a:ext uri="{FF2B5EF4-FFF2-40B4-BE49-F238E27FC236}">
                <a16:creationId xmlns:a16="http://schemas.microsoft.com/office/drawing/2014/main" id="{8539F975-425A-4B8C-8BEE-032EC11D699D}"/>
              </a:ext>
            </a:extLst>
          </p:cNvPr>
          <p:cNvSpPr txBox="1">
            <a:spLocks/>
          </p:cNvSpPr>
          <p:nvPr/>
        </p:nvSpPr>
        <p:spPr>
          <a:xfrm>
            <a:off x="2639616" y="593248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Ground Truth</a:t>
            </a:r>
            <a:endParaRPr lang="en-US" sz="1000" b="1" dirty="0"/>
          </a:p>
        </p:txBody>
      </p:sp>
      <p:sp>
        <p:nvSpPr>
          <p:cNvPr id="47" name="Inhaltsplatzhalter 2">
            <a:extLst>
              <a:ext uri="{FF2B5EF4-FFF2-40B4-BE49-F238E27FC236}">
                <a16:creationId xmlns:a16="http://schemas.microsoft.com/office/drawing/2014/main" id="{4487F1BD-1E5E-4C4C-B273-DFFEEABCE714}"/>
              </a:ext>
            </a:extLst>
          </p:cNvPr>
          <p:cNvSpPr txBox="1">
            <a:spLocks/>
          </p:cNvSpPr>
          <p:nvPr/>
        </p:nvSpPr>
        <p:spPr>
          <a:xfrm>
            <a:off x="4151784" y="593248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FCDN-103D</a:t>
            </a:r>
            <a:endParaRPr lang="en-US" sz="1000" b="1" dirty="0"/>
          </a:p>
        </p:txBody>
      </p:sp>
      <p:sp>
        <p:nvSpPr>
          <p:cNvPr id="48" name="Inhaltsplatzhalter 2">
            <a:extLst>
              <a:ext uri="{FF2B5EF4-FFF2-40B4-BE49-F238E27FC236}">
                <a16:creationId xmlns:a16="http://schemas.microsoft.com/office/drawing/2014/main" id="{890E3BC8-10E9-4A8B-B423-9AD926E45CEB}"/>
              </a:ext>
            </a:extLst>
          </p:cNvPr>
          <p:cNvSpPr txBox="1">
            <a:spLocks/>
          </p:cNvSpPr>
          <p:nvPr/>
        </p:nvSpPr>
        <p:spPr>
          <a:xfrm>
            <a:off x="5663952" y="593248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FCDN-103CD</a:t>
            </a:r>
            <a:endParaRPr lang="en-US" sz="1000" b="1" dirty="0"/>
          </a:p>
        </p:txBody>
      </p:sp>
      <p:sp>
        <p:nvSpPr>
          <p:cNvPr id="49" name="Inhaltsplatzhalter 2">
            <a:extLst>
              <a:ext uri="{FF2B5EF4-FFF2-40B4-BE49-F238E27FC236}">
                <a16:creationId xmlns:a16="http://schemas.microsoft.com/office/drawing/2014/main" id="{04EF4029-D07F-4E52-999A-3596FFF69ECB}"/>
              </a:ext>
            </a:extLst>
          </p:cNvPr>
          <p:cNvSpPr txBox="1">
            <a:spLocks/>
          </p:cNvSpPr>
          <p:nvPr/>
        </p:nvSpPr>
        <p:spPr>
          <a:xfrm>
            <a:off x="7176120" y="593248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FCDN-67D</a:t>
            </a:r>
            <a:endParaRPr lang="en-US" sz="1000" b="1" dirty="0"/>
          </a:p>
        </p:txBody>
      </p: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1B75FFE7-6ED3-40B6-A4B2-2D90F7F0A838}"/>
              </a:ext>
            </a:extLst>
          </p:cNvPr>
          <p:cNvSpPr txBox="1">
            <a:spLocks/>
          </p:cNvSpPr>
          <p:nvPr/>
        </p:nvSpPr>
        <p:spPr>
          <a:xfrm>
            <a:off x="8688288" y="593248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FCDN-56D</a:t>
            </a:r>
            <a:endParaRPr lang="en-US" sz="1000" b="1" dirty="0"/>
          </a:p>
        </p:txBody>
      </p:sp>
      <p:sp>
        <p:nvSpPr>
          <p:cNvPr id="51" name="Inhaltsplatzhalter 2">
            <a:extLst>
              <a:ext uri="{FF2B5EF4-FFF2-40B4-BE49-F238E27FC236}">
                <a16:creationId xmlns:a16="http://schemas.microsoft.com/office/drawing/2014/main" id="{00FE05C5-82ED-4C21-BE50-E59FE7DE7476}"/>
              </a:ext>
            </a:extLst>
          </p:cNvPr>
          <p:cNvSpPr txBox="1">
            <a:spLocks/>
          </p:cNvSpPr>
          <p:nvPr/>
        </p:nvSpPr>
        <p:spPr>
          <a:xfrm>
            <a:off x="4885377" y="2975037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56.0%</a:t>
            </a:r>
            <a:endParaRPr lang="en-US" sz="800" i="1" dirty="0"/>
          </a:p>
        </p:txBody>
      </p:sp>
      <p:sp>
        <p:nvSpPr>
          <p:cNvPr id="52" name="Inhaltsplatzhalter 2">
            <a:extLst>
              <a:ext uri="{FF2B5EF4-FFF2-40B4-BE49-F238E27FC236}">
                <a16:creationId xmlns:a16="http://schemas.microsoft.com/office/drawing/2014/main" id="{11DF41C2-3174-48DA-9430-06944B7D690C}"/>
              </a:ext>
            </a:extLst>
          </p:cNvPr>
          <p:cNvSpPr txBox="1">
            <a:spLocks/>
          </p:cNvSpPr>
          <p:nvPr/>
        </p:nvSpPr>
        <p:spPr>
          <a:xfrm>
            <a:off x="4885377" y="4315611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50.6%</a:t>
            </a:r>
            <a:endParaRPr lang="en-US" sz="800" i="1" dirty="0"/>
          </a:p>
        </p:txBody>
      </p:sp>
      <p:sp>
        <p:nvSpPr>
          <p:cNvPr id="53" name="Inhaltsplatzhalter 2">
            <a:extLst>
              <a:ext uri="{FF2B5EF4-FFF2-40B4-BE49-F238E27FC236}">
                <a16:creationId xmlns:a16="http://schemas.microsoft.com/office/drawing/2014/main" id="{DDE1F54E-9E6D-4BCB-ABD7-6F854399B8C1}"/>
              </a:ext>
            </a:extLst>
          </p:cNvPr>
          <p:cNvSpPr txBox="1">
            <a:spLocks/>
          </p:cNvSpPr>
          <p:nvPr/>
        </p:nvSpPr>
        <p:spPr>
          <a:xfrm>
            <a:off x="4885377" y="5679045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26.9%</a:t>
            </a:r>
            <a:endParaRPr lang="en-US" sz="800" i="1" dirty="0"/>
          </a:p>
        </p:txBody>
      </p:sp>
      <p:sp>
        <p:nvSpPr>
          <p:cNvPr id="54" name="Inhaltsplatzhalter 2">
            <a:extLst>
              <a:ext uri="{FF2B5EF4-FFF2-40B4-BE49-F238E27FC236}">
                <a16:creationId xmlns:a16="http://schemas.microsoft.com/office/drawing/2014/main" id="{E57E64A8-5FF6-4C51-B953-B74D491EE27F}"/>
              </a:ext>
            </a:extLst>
          </p:cNvPr>
          <p:cNvSpPr txBox="1">
            <a:spLocks/>
          </p:cNvSpPr>
          <p:nvPr/>
        </p:nvSpPr>
        <p:spPr>
          <a:xfrm>
            <a:off x="6397516" y="2975037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21.3%</a:t>
            </a:r>
            <a:endParaRPr lang="en-US" sz="800" i="1" dirty="0"/>
          </a:p>
        </p:txBody>
      </p:sp>
      <p:sp>
        <p:nvSpPr>
          <p:cNvPr id="55" name="Inhaltsplatzhalter 2">
            <a:extLst>
              <a:ext uri="{FF2B5EF4-FFF2-40B4-BE49-F238E27FC236}">
                <a16:creationId xmlns:a16="http://schemas.microsoft.com/office/drawing/2014/main" id="{19BB5108-5830-40EC-B0D7-69C4CCBBA536}"/>
              </a:ext>
            </a:extLst>
          </p:cNvPr>
          <p:cNvSpPr txBox="1">
            <a:spLocks/>
          </p:cNvSpPr>
          <p:nvPr/>
        </p:nvSpPr>
        <p:spPr>
          <a:xfrm>
            <a:off x="6397516" y="4315611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18.9%</a:t>
            </a:r>
            <a:endParaRPr lang="en-US" sz="800" i="1" dirty="0"/>
          </a:p>
        </p:txBody>
      </p:sp>
      <p:sp>
        <p:nvSpPr>
          <p:cNvPr id="56" name="Inhaltsplatzhalter 2">
            <a:extLst>
              <a:ext uri="{FF2B5EF4-FFF2-40B4-BE49-F238E27FC236}">
                <a16:creationId xmlns:a16="http://schemas.microsoft.com/office/drawing/2014/main" id="{98282600-D561-4ACF-BBEB-EA15A9D2AE71}"/>
              </a:ext>
            </a:extLst>
          </p:cNvPr>
          <p:cNvSpPr txBox="1">
            <a:spLocks/>
          </p:cNvSpPr>
          <p:nvPr/>
        </p:nvSpPr>
        <p:spPr>
          <a:xfrm>
            <a:off x="6397516" y="5679045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31.1%</a:t>
            </a:r>
            <a:endParaRPr lang="en-US" sz="800" i="1" dirty="0"/>
          </a:p>
        </p:txBody>
      </p:sp>
      <p:sp>
        <p:nvSpPr>
          <p:cNvPr id="57" name="Inhaltsplatzhalter 2">
            <a:extLst>
              <a:ext uri="{FF2B5EF4-FFF2-40B4-BE49-F238E27FC236}">
                <a16:creationId xmlns:a16="http://schemas.microsoft.com/office/drawing/2014/main" id="{1B4D17C9-F166-4E89-9C80-39F73C8008E6}"/>
              </a:ext>
            </a:extLst>
          </p:cNvPr>
          <p:cNvSpPr txBox="1">
            <a:spLocks/>
          </p:cNvSpPr>
          <p:nvPr/>
        </p:nvSpPr>
        <p:spPr>
          <a:xfrm>
            <a:off x="7909655" y="2975037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15.6%</a:t>
            </a:r>
            <a:endParaRPr lang="en-US" sz="800" i="1" dirty="0"/>
          </a:p>
        </p:txBody>
      </p:sp>
      <p:sp>
        <p:nvSpPr>
          <p:cNvPr id="58" name="Inhaltsplatzhalter 2">
            <a:extLst>
              <a:ext uri="{FF2B5EF4-FFF2-40B4-BE49-F238E27FC236}">
                <a16:creationId xmlns:a16="http://schemas.microsoft.com/office/drawing/2014/main" id="{F706C51A-BDB6-4E87-B441-9106505207DC}"/>
              </a:ext>
            </a:extLst>
          </p:cNvPr>
          <p:cNvSpPr txBox="1">
            <a:spLocks/>
          </p:cNvSpPr>
          <p:nvPr/>
        </p:nvSpPr>
        <p:spPr>
          <a:xfrm>
            <a:off x="7909655" y="4315611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16.2%</a:t>
            </a:r>
            <a:endParaRPr lang="en-US" sz="800" i="1" dirty="0"/>
          </a:p>
        </p:txBody>
      </p:sp>
      <p:sp>
        <p:nvSpPr>
          <p:cNvPr id="59" name="Inhaltsplatzhalter 2">
            <a:extLst>
              <a:ext uri="{FF2B5EF4-FFF2-40B4-BE49-F238E27FC236}">
                <a16:creationId xmlns:a16="http://schemas.microsoft.com/office/drawing/2014/main" id="{F30ADDF5-1D0B-4D7E-B0EF-CD3924269C0D}"/>
              </a:ext>
            </a:extLst>
          </p:cNvPr>
          <p:cNvSpPr txBox="1">
            <a:spLocks/>
          </p:cNvSpPr>
          <p:nvPr/>
        </p:nvSpPr>
        <p:spPr>
          <a:xfrm>
            <a:off x="7909655" y="5679045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30.1%</a:t>
            </a:r>
            <a:endParaRPr lang="en-US" sz="800" i="1" dirty="0"/>
          </a:p>
        </p:txBody>
      </p:sp>
      <p:sp>
        <p:nvSpPr>
          <p:cNvPr id="60" name="Inhaltsplatzhalter 2">
            <a:extLst>
              <a:ext uri="{FF2B5EF4-FFF2-40B4-BE49-F238E27FC236}">
                <a16:creationId xmlns:a16="http://schemas.microsoft.com/office/drawing/2014/main" id="{DBB2C4EA-8A70-40A3-84B1-B3EBFD328403}"/>
              </a:ext>
            </a:extLst>
          </p:cNvPr>
          <p:cNvSpPr txBox="1">
            <a:spLocks/>
          </p:cNvSpPr>
          <p:nvPr/>
        </p:nvSpPr>
        <p:spPr>
          <a:xfrm>
            <a:off x="9421794" y="2975037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24.2%</a:t>
            </a:r>
            <a:endParaRPr lang="en-US" sz="800" i="1" dirty="0"/>
          </a:p>
        </p:txBody>
      </p:sp>
      <p:sp>
        <p:nvSpPr>
          <p:cNvPr id="61" name="Inhaltsplatzhalter 2">
            <a:extLst>
              <a:ext uri="{FF2B5EF4-FFF2-40B4-BE49-F238E27FC236}">
                <a16:creationId xmlns:a16="http://schemas.microsoft.com/office/drawing/2014/main" id="{EA35FAFD-539C-48F7-8C6F-5A877C97300F}"/>
              </a:ext>
            </a:extLst>
          </p:cNvPr>
          <p:cNvSpPr txBox="1">
            <a:spLocks/>
          </p:cNvSpPr>
          <p:nvPr/>
        </p:nvSpPr>
        <p:spPr>
          <a:xfrm>
            <a:off x="9421794" y="4315611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22.0%</a:t>
            </a:r>
            <a:endParaRPr lang="en-US" sz="800" i="1" dirty="0"/>
          </a:p>
        </p:txBody>
      </p:sp>
      <p:sp>
        <p:nvSpPr>
          <p:cNvPr id="62" name="Inhaltsplatzhalter 2">
            <a:extLst>
              <a:ext uri="{FF2B5EF4-FFF2-40B4-BE49-F238E27FC236}">
                <a16:creationId xmlns:a16="http://schemas.microsoft.com/office/drawing/2014/main" id="{27AEFCFC-A3B8-4652-8B77-7E4CCBAD3EC2}"/>
              </a:ext>
            </a:extLst>
          </p:cNvPr>
          <p:cNvSpPr txBox="1">
            <a:spLocks/>
          </p:cNvSpPr>
          <p:nvPr/>
        </p:nvSpPr>
        <p:spPr>
          <a:xfrm>
            <a:off x="9421794" y="5679045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29.8%</a:t>
            </a:r>
            <a:endParaRPr lang="en-US" sz="800" i="1" dirty="0"/>
          </a:p>
        </p:txBody>
      </p:sp>
      <p:sp>
        <p:nvSpPr>
          <p:cNvPr id="64" name="Inhaltsplatzhalter 2">
            <a:extLst>
              <a:ext uri="{FF2B5EF4-FFF2-40B4-BE49-F238E27FC236}">
                <a16:creationId xmlns:a16="http://schemas.microsoft.com/office/drawing/2014/main" id="{E0DA09DD-A53A-4BA8-9DBD-86E420B72CA5}"/>
              </a:ext>
            </a:extLst>
          </p:cNvPr>
          <p:cNvSpPr txBox="1">
            <a:spLocks/>
          </p:cNvSpPr>
          <p:nvPr/>
        </p:nvSpPr>
        <p:spPr>
          <a:xfrm>
            <a:off x="10278110" y="6124111"/>
            <a:ext cx="1241890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800" i="1" dirty="0"/>
              <a:t>(22.4 m </a:t>
            </a:r>
            <a:r>
              <a:rPr lang="de-DE" sz="800" i="1" dirty="0" err="1"/>
              <a:t>edge</a:t>
            </a:r>
            <a:r>
              <a:rPr lang="de-DE" sz="800" i="1" dirty="0"/>
              <a:t> </a:t>
            </a:r>
            <a:r>
              <a:rPr lang="de-DE" sz="800" i="1" dirty="0" err="1"/>
              <a:t>length</a:t>
            </a:r>
            <a:r>
              <a:rPr lang="de-DE" sz="800" i="1" dirty="0"/>
              <a:t>)</a:t>
            </a:r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278431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W-Net Metrics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33</a:t>
            </a:fld>
            <a:endParaRPr lang="de-DE" dirty="0"/>
          </a:p>
        </p:txBody>
      </p:sp>
      <p:graphicFrame>
        <p:nvGraphicFramePr>
          <p:cNvPr id="10" name="Tabelle 21">
            <a:extLst>
              <a:ext uri="{FF2B5EF4-FFF2-40B4-BE49-F238E27FC236}">
                <a16:creationId xmlns:a16="http://schemas.microsoft.com/office/drawing/2014/main" id="{12CCC65A-F9FB-4ED2-B034-94B3243AC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922455"/>
              </p:ext>
            </p:extLst>
          </p:nvPr>
        </p:nvGraphicFramePr>
        <p:xfrm>
          <a:off x="1956161" y="2883027"/>
          <a:ext cx="2808000" cy="22276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213955094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62740818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6475016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79624773"/>
                    </a:ext>
                  </a:extLst>
                </a:gridCol>
              </a:tblGrid>
              <a:tr h="1044000">
                <a:tc>
                  <a:txBody>
                    <a:bodyPr/>
                    <a:lstStyle/>
                    <a:p>
                      <a:pPr algn="ctr"/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Parameters (M)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Epochs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Loss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26554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Model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309295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W-Net-36D-6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8.6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1.5142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548549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dirty="0"/>
                        <a:t>W-Net-46D-6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33.3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1.5154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5517253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dirty="0"/>
                        <a:t>W-Net-36D-20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8.6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1.5137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7926856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dirty="0"/>
                        <a:t>W-Net-46D-20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33.3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1.5142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917175"/>
                  </a:ext>
                </a:extLst>
              </a:tr>
            </a:tbl>
          </a:graphicData>
        </a:graphic>
      </p:graphicFrame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39C7C9B4-06F3-4D69-B49E-991F4962FF38}"/>
              </a:ext>
            </a:extLst>
          </p:cNvPr>
          <p:cNvGrpSpPr/>
          <p:nvPr/>
        </p:nvGrpSpPr>
        <p:grpSpPr>
          <a:xfrm>
            <a:off x="1987911" y="4226074"/>
            <a:ext cx="142875" cy="841169"/>
            <a:chOff x="7729196" y="5230426"/>
            <a:chExt cx="142875" cy="841169"/>
          </a:xfrm>
        </p:grpSpPr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F13AB784-DB53-4612-A5AB-C8833E60D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9196" y="5230426"/>
              <a:ext cx="142875" cy="152400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4525F1B4-A4DB-49D2-83DB-0EF985981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29196" y="5481094"/>
              <a:ext cx="142875" cy="133350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15145A03-5540-42BA-8B9E-F3B48EB80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38721" y="5707047"/>
              <a:ext cx="133350" cy="142875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16B4E40F-DBDB-4D70-898E-C26BAD56D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38721" y="5938245"/>
              <a:ext cx="133350" cy="133350"/>
            </a:xfrm>
            <a:prstGeom prst="rect">
              <a:avLst/>
            </a:prstGeom>
          </p:spPr>
        </p:pic>
      </p:grpSp>
      <p:sp>
        <p:nvSpPr>
          <p:cNvPr id="32" name="Inhaltsplatzhalter 2">
            <a:extLst>
              <a:ext uri="{FF2B5EF4-FFF2-40B4-BE49-F238E27FC236}">
                <a16:creationId xmlns:a16="http://schemas.microsoft.com/office/drawing/2014/main" id="{F5ED794A-AE04-4E0F-8862-4E737E44D3A2}"/>
              </a:ext>
            </a:extLst>
          </p:cNvPr>
          <p:cNvSpPr txBox="1">
            <a:spLocks/>
          </p:cNvSpPr>
          <p:nvPr/>
        </p:nvSpPr>
        <p:spPr>
          <a:xfrm>
            <a:off x="5807968" y="2530503"/>
            <a:ext cx="107073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Loss</a:t>
            </a:r>
            <a:endParaRPr lang="en-US" sz="1000" i="1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5AC9972-5398-4B9D-B44A-3555120DD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7968" y="2712801"/>
            <a:ext cx="3672905" cy="285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2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W-Net Class and Restoration Predictions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34</a:t>
            </a:fld>
            <a:endParaRPr lang="de-DE" dirty="0"/>
          </a:p>
        </p:txBody>
      </p:sp>
      <p:pic>
        <p:nvPicPr>
          <p:cNvPr id="9" name="Grafik 8" descr="Ein Bild, das Text, Gras, Autobahn enthält.&#10;&#10;Automatisch generierte Beschreibung">
            <a:extLst>
              <a:ext uri="{FF2B5EF4-FFF2-40B4-BE49-F238E27FC236}">
                <a16:creationId xmlns:a16="http://schemas.microsoft.com/office/drawing/2014/main" id="{A4ECE5BB-A3C7-4E61-AD83-B1E7D679F8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336" y="2060848"/>
            <a:ext cx="850279" cy="3600400"/>
          </a:xfrm>
          <a:prstGeom prst="rect">
            <a:avLst/>
          </a:prstGeom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D9814046-ABA4-4B80-8ACF-F82EA38865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013" y="2060848"/>
            <a:ext cx="1766987" cy="3600400"/>
          </a:xfrm>
          <a:prstGeom prst="rect">
            <a:avLst/>
          </a:prstGeom>
        </p:spPr>
      </p:pic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26CD8C02-0BDD-44BF-9E15-FE27169681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373" y="2060848"/>
            <a:ext cx="1766987" cy="360040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1DCB7B97-C76A-4B81-8CE6-0254A2E8898E}"/>
              </a:ext>
            </a:extLst>
          </p:cNvPr>
          <p:cNvSpPr txBox="1">
            <a:spLocks/>
          </p:cNvSpPr>
          <p:nvPr/>
        </p:nvSpPr>
        <p:spPr>
          <a:xfrm>
            <a:off x="2074403" y="5923125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Original Image</a:t>
            </a:r>
            <a:endParaRPr lang="en-US" sz="1000" b="1" dirty="0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DF30DF9C-1283-4A9E-BA7A-908D6598EE14}"/>
              </a:ext>
            </a:extLst>
          </p:cNvPr>
          <p:cNvSpPr txBox="1">
            <a:spLocks/>
          </p:cNvSpPr>
          <p:nvPr/>
        </p:nvSpPr>
        <p:spPr>
          <a:xfrm>
            <a:off x="4876434" y="5923124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W-Net-36D-6</a:t>
            </a:r>
            <a:endParaRPr lang="en-US" sz="1000" b="1" dirty="0"/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CA33C58C-110F-447D-8193-DC5D403FE8D6}"/>
              </a:ext>
            </a:extLst>
          </p:cNvPr>
          <p:cNvSpPr txBox="1">
            <a:spLocks/>
          </p:cNvSpPr>
          <p:nvPr/>
        </p:nvSpPr>
        <p:spPr>
          <a:xfrm>
            <a:off x="8116794" y="5923123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W-Net-46D-6</a:t>
            </a:r>
            <a:endParaRPr lang="en-US" sz="1000" b="1" dirty="0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BD94E328-3947-454A-996F-2146298819D4}"/>
              </a:ext>
            </a:extLst>
          </p:cNvPr>
          <p:cNvSpPr txBox="1">
            <a:spLocks/>
          </p:cNvSpPr>
          <p:nvPr/>
        </p:nvSpPr>
        <p:spPr>
          <a:xfrm>
            <a:off x="10278110" y="6124111"/>
            <a:ext cx="1241890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800" i="1" dirty="0"/>
              <a:t>(25.6 m </a:t>
            </a:r>
            <a:r>
              <a:rPr lang="de-DE" sz="800" i="1" dirty="0" err="1"/>
              <a:t>edge</a:t>
            </a:r>
            <a:r>
              <a:rPr lang="de-DE" sz="800" i="1" dirty="0"/>
              <a:t> </a:t>
            </a:r>
            <a:r>
              <a:rPr lang="de-DE" sz="800" i="1" dirty="0" err="1"/>
              <a:t>length</a:t>
            </a:r>
            <a:r>
              <a:rPr lang="de-DE" sz="800" i="1" dirty="0"/>
              <a:t>)</a:t>
            </a:r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254966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W-Net Class and Restoration Predictions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35</a:t>
            </a:fld>
            <a:endParaRPr lang="de-DE" dirty="0"/>
          </a:p>
        </p:txBody>
      </p:sp>
      <p:pic>
        <p:nvPicPr>
          <p:cNvPr id="9" name="Grafik 8" descr="Ein Bild, das Text, Gras, Autobahn enthält.&#10;&#10;Automatisch generierte Beschreibung">
            <a:extLst>
              <a:ext uri="{FF2B5EF4-FFF2-40B4-BE49-F238E27FC236}">
                <a16:creationId xmlns:a16="http://schemas.microsoft.com/office/drawing/2014/main" id="{A4ECE5BB-A3C7-4E61-AD83-B1E7D679F8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336" y="2060848"/>
            <a:ext cx="850279" cy="360040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1DCB7B97-C76A-4B81-8CE6-0254A2E8898E}"/>
              </a:ext>
            </a:extLst>
          </p:cNvPr>
          <p:cNvSpPr txBox="1">
            <a:spLocks/>
          </p:cNvSpPr>
          <p:nvPr/>
        </p:nvSpPr>
        <p:spPr>
          <a:xfrm>
            <a:off x="2074403" y="5923125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Original Image</a:t>
            </a:r>
            <a:endParaRPr lang="en-US" sz="1000" b="1" dirty="0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DF30DF9C-1283-4A9E-BA7A-908D6598EE14}"/>
              </a:ext>
            </a:extLst>
          </p:cNvPr>
          <p:cNvSpPr txBox="1">
            <a:spLocks/>
          </p:cNvSpPr>
          <p:nvPr/>
        </p:nvSpPr>
        <p:spPr>
          <a:xfrm>
            <a:off x="4876434" y="5923124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W-Net-36D-20</a:t>
            </a:r>
            <a:endParaRPr lang="en-US" sz="1000" b="1" dirty="0"/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CA33C58C-110F-447D-8193-DC5D403FE8D6}"/>
              </a:ext>
            </a:extLst>
          </p:cNvPr>
          <p:cNvSpPr txBox="1">
            <a:spLocks/>
          </p:cNvSpPr>
          <p:nvPr/>
        </p:nvSpPr>
        <p:spPr>
          <a:xfrm>
            <a:off x="8116794" y="5923123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W-Net-46D-20</a:t>
            </a:r>
            <a:endParaRPr lang="en-US" sz="1000" b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C8C84DC-8BC4-40C6-A943-E7CBEA4137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222" y="2060848"/>
            <a:ext cx="1766986" cy="36004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E154D07-C612-42C9-990B-F09050741D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373" y="2060848"/>
            <a:ext cx="1766986" cy="3600400"/>
          </a:xfrm>
          <a:prstGeom prst="rect">
            <a:avLst/>
          </a:prstGeom>
        </p:spPr>
      </p:pic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AF439265-EC65-49D9-83AC-A30B20DCC8A4}"/>
              </a:ext>
            </a:extLst>
          </p:cNvPr>
          <p:cNvSpPr txBox="1">
            <a:spLocks/>
          </p:cNvSpPr>
          <p:nvPr/>
        </p:nvSpPr>
        <p:spPr>
          <a:xfrm>
            <a:off x="10278110" y="6124111"/>
            <a:ext cx="1241890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800" i="1" dirty="0"/>
              <a:t>(25.6 m </a:t>
            </a:r>
            <a:r>
              <a:rPr lang="de-DE" sz="800" i="1" dirty="0" err="1"/>
              <a:t>edge</a:t>
            </a:r>
            <a:r>
              <a:rPr lang="de-DE" sz="800" i="1" dirty="0"/>
              <a:t> </a:t>
            </a:r>
            <a:r>
              <a:rPr lang="de-DE" sz="800" i="1" dirty="0" err="1"/>
              <a:t>length</a:t>
            </a:r>
            <a:r>
              <a:rPr lang="de-DE" sz="800" i="1" dirty="0"/>
              <a:t>)</a:t>
            </a:r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405227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63AA0-0FB2-40B7-8F76-12875DBDA4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Image Segmentation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CB3A18-0297-4224-A0DA-32C1AB1C7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Discussion</a:t>
            </a: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D22D95-8C7C-4C30-8BCE-320DE9B9F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cap="none" noProof="0" dirty="0"/>
              <a:t>Faculty of </a:t>
            </a:r>
            <a:r>
              <a:rPr lang="en-US" cap="none" noProof="0" dirty="0"/>
              <a:t>Mathematics and Computer Science</a:t>
            </a:r>
            <a:endParaRPr lang="en-US" noProof="0" dirty="0"/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F8D859-3C08-4B44-9795-3F3BC9EDDC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noProof="0" dirty="0"/>
              <a:t>Karsten Köhler, Student ID No. 8690570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0464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F21C83-923F-4928-A252-319D57705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Comparison   –   U-Net vs. FC-</a:t>
            </a:r>
            <a:r>
              <a:rPr lang="en-US" noProof="0" dirty="0" err="1"/>
              <a:t>DenseNet</a:t>
            </a:r>
            <a:endParaRPr lang="en-US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D8FDA5-E390-4491-940F-F3EBB3AB0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049" y="2408662"/>
            <a:ext cx="3345775" cy="3351776"/>
          </a:xfrm>
        </p:spPr>
        <p:txBody>
          <a:bodyPr/>
          <a:lstStyle/>
          <a:p>
            <a:r>
              <a:rPr lang="en-US" b="1" noProof="0" dirty="0"/>
              <a:t>U-Net-23D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coarse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processing time:   </a:t>
            </a:r>
            <a:r>
              <a:rPr lang="en-US" i="1" noProof="0" dirty="0"/>
              <a:t>9 seconds</a:t>
            </a:r>
            <a:br>
              <a:rPr lang="en-US" noProof="0" dirty="0"/>
            </a:br>
            <a:endParaRPr lang="en-US" noProof="0" dirty="0"/>
          </a:p>
          <a:p>
            <a:endParaRPr lang="en-US" b="1" noProof="0" dirty="0"/>
          </a:p>
          <a:p>
            <a:r>
              <a:rPr lang="en-US" b="1" noProof="0" dirty="0"/>
              <a:t>FCDN-67D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fine-grained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processing time:  </a:t>
            </a:r>
            <a:r>
              <a:rPr lang="en-US" i="1" noProof="0" dirty="0"/>
              <a:t>11 seconds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  <a:p>
            <a:endParaRPr lang="en-US" i="1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8826DB-0E09-409B-A5C8-7C99466A3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13976A-E35D-4EDD-945C-45FC9B1BB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56A3CE-696A-4F0C-B162-8CF5CE65D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37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F4F3F13-EE36-49D7-964B-E348E4B262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612" y="2413704"/>
            <a:ext cx="1515409" cy="1515409"/>
          </a:xfrm>
          <a:prstGeom prst="rect">
            <a:avLst/>
          </a:prstGeom>
        </p:spPr>
      </p:pic>
      <p:pic>
        <p:nvPicPr>
          <p:cNvPr id="11" name="Grafik 10" descr="Ein Bild, das Text, Berg enthält.&#10;&#10;Automatisch generierte Beschreibung">
            <a:extLst>
              <a:ext uri="{FF2B5EF4-FFF2-40B4-BE49-F238E27FC236}">
                <a16:creationId xmlns:a16="http://schemas.microsoft.com/office/drawing/2014/main" id="{8E395CDF-862E-444A-8270-DD4BE0E7E9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612" y="4250072"/>
            <a:ext cx="1515409" cy="1515409"/>
          </a:xfrm>
          <a:prstGeom prst="rect">
            <a:avLst/>
          </a:prstGeom>
        </p:spPr>
      </p:pic>
      <p:pic>
        <p:nvPicPr>
          <p:cNvPr id="13" name="Grafik 1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53597389-387A-4A87-8A29-76FA5C9D92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980" y="2423731"/>
            <a:ext cx="1515409" cy="1515409"/>
          </a:xfrm>
          <a:prstGeom prst="rect">
            <a:avLst/>
          </a:prstGeom>
        </p:spPr>
      </p:pic>
      <p:pic>
        <p:nvPicPr>
          <p:cNvPr id="15" name="Grafik 1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E8EACECC-D53F-4B05-81D2-FF27032CFC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978" y="4245618"/>
            <a:ext cx="1515409" cy="1515409"/>
          </a:xfrm>
          <a:prstGeom prst="rect">
            <a:avLst/>
          </a:prstGeom>
        </p:spPr>
      </p:pic>
      <p:pic>
        <p:nvPicPr>
          <p:cNvPr id="17" name="Grafik 1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D2C37BC4-16C5-4F54-84E3-1ABE151E872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164" y="2408662"/>
            <a:ext cx="1515409" cy="1515409"/>
          </a:xfrm>
          <a:prstGeom prst="rect">
            <a:avLst/>
          </a:prstGeom>
        </p:spPr>
      </p:pic>
      <p:pic>
        <p:nvPicPr>
          <p:cNvPr id="19" name="Grafik 1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1E3D0DED-9A0A-4C3F-8544-C0ADA5EC50B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164" y="4245030"/>
            <a:ext cx="1515409" cy="1515409"/>
          </a:xfrm>
          <a:prstGeom prst="rect">
            <a:avLst/>
          </a:prstGeom>
        </p:spPr>
      </p:pic>
      <p:pic>
        <p:nvPicPr>
          <p:cNvPr id="21" name="Grafik 20" descr="Ein Bild, das Pfeil enthält.&#10;&#10;Automatisch generierte Beschreibung">
            <a:extLst>
              <a:ext uri="{FF2B5EF4-FFF2-40B4-BE49-F238E27FC236}">
                <a16:creationId xmlns:a16="http://schemas.microsoft.com/office/drawing/2014/main" id="{A707C326-FC0F-43B7-ADB4-EA921ACB7FE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796" y="2419423"/>
            <a:ext cx="1515409" cy="1515409"/>
          </a:xfrm>
          <a:prstGeom prst="rect">
            <a:avLst/>
          </a:prstGeom>
        </p:spPr>
      </p:pic>
      <p:pic>
        <p:nvPicPr>
          <p:cNvPr id="23" name="Grafik 22" descr="Ein Bild, das Pfeil enthält.&#10;&#10;Automatisch generierte Beschreibung">
            <a:extLst>
              <a:ext uri="{FF2B5EF4-FFF2-40B4-BE49-F238E27FC236}">
                <a16:creationId xmlns:a16="http://schemas.microsoft.com/office/drawing/2014/main" id="{22AC237D-9634-4712-8DD7-F381E7949BB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795" y="4259011"/>
            <a:ext cx="1515409" cy="1515409"/>
          </a:xfrm>
          <a:prstGeom prst="rect">
            <a:avLst/>
          </a:prstGeom>
        </p:spPr>
      </p:pic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981951EA-1152-46EE-818A-63AB2893A32A}"/>
              </a:ext>
            </a:extLst>
          </p:cNvPr>
          <p:cNvSpPr txBox="1">
            <a:spLocks/>
          </p:cNvSpPr>
          <p:nvPr/>
        </p:nvSpPr>
        <p:spPr>
          <a:xfrm>
            <a:off x="5149244" y="2212436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Original Image</a:t>
            </a:r>
            <a:endParaRPr lang="en-US" sz="1000" b="1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3E519AB5-1D45-4C50-AD8A-2F5BE9B3915B}"/>
              </a:ext>
            </a:extLst>
          </p:cNvPr>
          <p:cNvSpPr txBox="1">
            <a:spLocks/>
          </p:cNvSpPr>
          <p:nvPr/>
        </p:nvSpPr>
        <p:spPr>
          <a:xfrm>
            <a:off x="6805427" y="2212436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Ground Truth</a:t>
            </a:r>
            <a:endParaRPr lang="en-US" sz="1000" b="1" dirty="0"/>
          </a:p>
        </p:txBody>
      </p: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F85D6B16-D74D-4B9C-BA01-E6F114C84548}"/>
              </a:ext>
            </a:extLst>
          </p:cNvPr>
          <p:cNvSpPr txBox="1">
            <a:spLocks/>
          </p:cNvSpPr>
          <p:nvPr/>
        </p:nvSpPr>
        <p:spPr>
          <a:xfrm>
            <a:off x="8461610" y="2212436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U-Net-23D</a:t>
            </a:r>
            <a:endParaRPr lang="en-US" sz="1000" b="1" dirty="0"/>
          </a:p>
        </p:txBody>
      </p: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157B61DC-9608-4E90-BE7A-655D1699CEB6}"/>
              </a:ext>
            </a:extLst>
          </p:cNvPr>
          <p:cNvSpPr txBox="1">
            <a:spLocks/>
          </p:cNvSpPr>
          <p:nvPr/>
        </p:nvSpPr>
        <p:spPr>
          <a:xfrm>
            <a:off x="10118487" y="2212436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FCDN-67D</a:t>
            </a:r>
            <a:endParaRPr lang="en-US" sz="1000" b="1" dirty="0"/>
          </a:p>
        </p:txBody>
      </p:sp>
      <p:sp>
        <p:nvSpPr>
          <p:cNvPr id="28" name="Inhaltsplatzhalter 2">
            <a:extLst>
              <a:ext uri="{FF2B5EF4-FFF2-40B4-BE49-F238E27FC236}">
                <a16:creationId xmlns:a16="http://schemas.microsoft.com/office/drawing/2014/main" id="{87B119AF-711B-4D9B-B576-895C50702068}"/>
              </a:ext>
            </a:extLst>
          </p:cNvPr>
          <p:cNvSpPr txBox="1">
            <a:spLocks/>
          </p:cNvSpPr>
          <p:nvPr/>
        </p:nvSpPr>
        <p:spPr>
          <a:xfrm>
            <a:off x="10278110" y="6124111"/>
            <a:ext cx="1241890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800" i="1" dirty="0"/>
              <a:t>(580 m </a:t>
            </a:r>
            <a:r>
              <a:rPr lang="de-DE" sz="800" i="1" dirty="0" err="1"/>
              <a:t>edge</a:t>
            </a:r>
            <a:r>
              <a:rPr lang="de-DE" sz="800" i="1" dirty="0"/>
              <a:t> </a:t>
            </a:r>
            <a:r>
              <a:rPr lang="de-DE" sz="800" i="1" dirty="0" err="1"/>
              <a:t>length</a:t>
            </a:r>
            <a:r>
              <a:rPr lang="de-DE" sz="800" i="1" dirty="0"/>
              <a:t>)</a:t>
            </a:r>
            <a:endParaRPr lang="en-US" sz="800" i="1" dirty="0"/>
          </a:p>
        </p:txBody>
      </p:sp>
      <p:sp>
        <p:nvSpPr>
          <p:cNvPr id="29" name="Inhaltsplatzhalter 2">
            <a:extLst>
              <a:ext uri="{FF2B5EF4-FFF2-40B4-BE49-F238E27FC236}">
                <a16:creationId xmlns:a16="http://schemas.microsoft.com/office/drawing/2014/main" id="{34F59AB7-23CE-41C0-B5D0-E9906BF96AF3}"/>
              </a:ext>
            </a:extLst>
          </p:cNvPr>
          <p:cNvSpPr txBox="1">
            <a:spLocks/>
          </p:cNvSpPr>
          <p:nvPr/>
        </p:nvSpPr>
        <p:spPr>
          <a:xfrm>
            <a:off x="9491375" y="3945756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36.3%</a:t>
            </a:r>
            <a:endParaRPr lang="en-US" sz="800" i="1" dirty="0"/>
          </a:p>
        </p:txBody>
      </p: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882DF3D8-0B3B-43B7-9DA3-850DD660C343}"/>
              </a:ext>
            </a:extLst>
          </p:cNvPr>
          <p:cNvSpPr txBox="1">
            <a:spLocks/>
          </p:cNvSpPr>
          <p:nvPr/>
        </p:nvSpPr>
        <p:spPr>
          <a:xfrm>
            <a:off x="11070089" y="3945756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22.9%</a:t>
            </a:r>
            <a:endParaRPr lang="en-US" sz="800" i="1" dirty="0"/>
          </a:p>
        </p:txBody>
      </p:sp>
      <p:sp>
        <p:nvSpPr>
          <p:cNvPr id="31" name="Inhaltsplatzhalter 2">
            <a:extLst>
              <a:ext uri="{FF2B5EF4-FFF2-40B4-BE49-F238E27FC236}">
                <a16:creationId xmlns:a16="http://schemas.microsoft.com/office/drawing/2014/main" id="{5613BE65-1EDA-47F0-A6F4-D5C5F4605624}"/>
              </a:ext>
            </a:extLst>
          </p:cNvPr>
          <p:cNvSpPr txBox="1">
            <a:spLocks/>
          </p:cNvSpPr>
          <p:nvPr/>
        </p:nvSpPr>
        <p:spPr>
          <a:xfrm>
            <a:off x="9491375" y="5776800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41.7%</a:t>
            </a:r>
            <a:endParaRPr lang="en-US" sz="800" i="1" dirty="0"/>
          </a:p>
        </p:txBody>
      </p:sp>
      <p:sp>
        <p:nvSpPr>
          <p:cNvPr id="32" name="Inhaltsplatzhalter 2">
            <a:extLst>
              <a:ext uri="{FF2B5EF4-FFF2-40B4-BE49-F238E27FC236}">
                <a16:creationId xmlns:a16="http://schemas.microsoft.com/office/drawing/2014/main" id="{654BA260-F3D3-4394-88FF-7ABC5688C1DB}"/>
              </a:ext>
            </a:extLst>
          </p:cNvPr>
          <p:cNvSpPr txBox="1">
            <a:spLocks/>
          </p:cNvSpPr>
          <p:nvPr/>
        </p:nvSpPr>
        <p:spPr>
          <a:xfrm>
            <a:off x="11070089" y="5776800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26.9%</a:t>
            </a:r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300213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9A0DD6-310D-4490-A77F-8C41C8B0B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Discussion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025935-F2A5-4BF0-8D1F-E65FE4069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492896"/>
            <a:ext cx="10224000" cy="3933287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W-Net performed very poorly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no directly usable results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208575-76E6-4B5A-B0C0-271E3A09B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5C13D2-BB05-48A6-B958-6ECF0398D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39C78F-4CB1-4D74-B31B-B8B7AB7E8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38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7D02689-1325-439D-8DC8-24DD853B058B}"/>
              </a:ext>
            </a:extLst>
          </p:cNvPr>
          <p:cNvSpPr txBox="1"/>
          <p:nvPr/>
        </p:nvSpPr>
        <p:spPr>
          <a:xfrm>
            <a:off x="4295800" y="4348708"/>
            <a:ext cx="36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Recommendation</a:t>
            </a:r>
          </a:p>
          <a:p>
            <a:pPr lvl="1"/>
            <a:r>
              <a:rPr lang="en-US" dirty="0"/>
              <a:t>Try semi-supervised instead of unsupervised learning. </a:t>
            </a:r>
          </a:p>
        </p:txBody>
      </p:sp>
    </p:spTree>
    <p:extLst>
      <p:ext uri="{BB962C8B-B14F-4D97-AF65-F5344CB8AC3E}">
        <p14:creationId xmlns:p14="http://schemas.microsoft.com/office/powerpoint/2010/main" val="263664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9A0DD6-310D-4490-A77F-8C41C8B0B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Discussion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025935-F2A5-4BF0-8D1F-E65FE4069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448040"/>
            <a:ext cx="4944016" cy="1485016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good predictions from U-Net and FC-</a:t>
            </a:r>
            <a:r>
              <a:rPr lang="en-US" noProof="0" dirty="0" err="1"/>
              <a:t>DenseNet</a:t>
            </a:r>
            <a:endParaRPr lang="en-US" noProof="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predictions can be further improved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208575-76E6-4B5A-B0C0-271E3A09B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5C13D2-BB05-48A6-B958-6ECF0398D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39C78F-4CB1-4D74-B31B-B8B7AB7E8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39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7D02689-1325-439D-8DC8-24DD853B058B}"/>
              </a:ext>
            </a:extLst>
          </p:cNvPr>
          <p:cNvSpPr txBox="1"/>
          <p:nvPr/>
        </p:nvSpPr>
        <p:spPr>
          <a:xfrm>
            <a:off x="4151784" y="4348708"/>
            <a:ext cx="3888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Recommendation</a:t>
            </a:r>
          </a:p>
          <a:p>
            <a:pPr lvl="1"/>
            <a:r>
              <a:rPr lang="en-US" dirty="0"/>
              <a:t>Ground Truth needs to be more accurate. More balanced dataset would be beneficial.</a:t>
            </a:r>
          </a:p>
        </p:txBody>
      </p:sp>
    </p:spTree>
    <p:extLst>
      <p:ext uri="{BB962C8B-B14F-4D97-AF65-F5344CB8AC3E}">
        <p14:creationId xmlns:p14="http://schemas.microsoft.com/office/powerpoint/2010/main" val="295027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63AA0-0FB2-40B7-8F76-12875DBDA4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Image Segmentation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CB3A18-0297-4224-A0DA-32C1AB1C7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Literature Review</a:t>
            </a: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D22D95-8C7C-4C30-8BCE-320DE9B9F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cap="none" noProof="0" dirty="0"/>
              <a:t>Faculty of </a:t>
            </a:r>
            <a:r>
              <a:rPr lang="en-US" cap="none" noProof="0" dirty="0"/>
              <a:t>Mathematics and Computer Science</a:t>
            </a:r>
            <a:endParaRPr lang="en-US" noProof="0" dirty="0"/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F8D859-3C08-4B44-9795-3F3BC9EDDC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noProof="0" dirty="0"/>
              <a:t>Karsten Köhler, Student ID No. 8690570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9786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63AA0-0FB2-40B7-8F76-12875DBDA4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Vegetation Analysis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CB3A18-0297-4224-A0DA-32C1AB1C7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Literature Review</a:t>
            </a: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D22D95-8C7C-4C30-8BCE-320DE9B9F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cap="none" noProof="0" dirty="0"/>
              <a:t>Faculty of </a:t>
            </a:r>
            <a:r>
              <a:rPr lang="en-US" cap="none" noProof="0" dirty="0"/>
              <a:t>Mathematics and Computer Science</a:t>
            </a:r>
            <a:endParaRPr lang="en-US" noProof="0" dirty="0"/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F8D859-3C08-4B44-9795-3F3BC9EDDC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noProof="0" dirty="0"/>
              <a:t>Karsten Köhler, Student ID No. 8690570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523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C19129-DF4B-4941-9D90-5E9C1B1B6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Spectral Vegetation Indices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98E859-2EE7-4B3B-8C33-DEC6AA193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595281"/>
            <a:ext cx="3944276" cy="238568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indicate vegetation health and 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based on reflectance in electromagnetic spectrum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various indices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B434CE-20D4-497E-BB54-C46AB6B1B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2B4352-7640-4174-A210-BB3ACE517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8ABB84-08CC-479A-9253-3CA1AD04F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41</a:t>
            </a:fld>
            <a:endParaRPr lang="de-DE" dirty="0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1B07B0BA-1D35-40D1-B14C-58DA1FB9E1BE}"/>
              </a:ext>
            </a:extLst>
          </p:cNvPr>
          <p:cNvGrpSpPr/>
          <p:nvPr/>
        </p:nvGrpSpPr>
        <p:grpSpPr>
          <a:xfrm>
            <a:off x="5815195" y="5432909"/>
            <a:ext cx="5066845" cy="610321"/>
            <a:chOff x="3376120" y="3124199"/>
            <a:chExt cx="5066845" cy="610321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72989204-A53D-45A9-847B-7E5FE1123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9035" y="3124199"/>
              <a:ext cx="4693930" cy="609601"/>
            </a:xfrm>
            <a:prstGeom prst="rect">
              <a:avLst/>
            </a:prstGeom>
          </p:spPr>
        </p:pic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E4CCDAF4-F173-4C40-95CA-FD5BA0419A48}"/>
                </a:ext>
              </a:extLst>
            </p:cNvPr>
            <p:cNvSpPr/>
            <p:nvPr/>
          </p:nvSpPr>
          <p:spPr>
            <a:xfrm>
              <a:off x="4007768" y="3432971"/>
              <a:ext cx="504056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400 nm</a:t>
              </a: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73A7006B-A44F-439A-AE60-B4DB7B04BFCD}"/>
                </a:ext>
              </a:extLst>
            </p:cNvPr>
            <p:cNvSpPr/>
            <p:nvPr/>
          </p:nvSpPr>
          <p:spPr>
            <a:xfrm>
              <a:off x="4537581" y="3432971"/>
              <a:ext cx="504056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450 nm</a:t>
              </a: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DA5788B9-C00D-40BF-A353-664EC5E4C6F3}"/>
                </a:ext>
              </a:extLst>
            </p:cNvPr>
            <p:cNvSpPr/>
            <p:nvPr/>
          </p:nvSpPr>
          <p:spPr>
            <a:xfrm>
              <a:off x="5075976" y="3427417"/>
              <a:ext cx="504056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500 nm</a:t>
              </a: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BC305B69-FECC-461D-9E65-BA982CCFC22A}"/>
                </a:ext>
              </a:extLst>
            </p:cNvPr>
            <p:cNvSpPr/>
            <p:nvPr/>
          </p:nvSpPr>
          <p:spPr>
            <a:xfrm>
              <a:off x="5628660" y="3421863"/>
              <a:ext cx="504056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550 nm</a:t>
              </a: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FA373079-67EE-44F7-B3EC-A346413353A1}"/>
                </a:ext>
              </a:extLst>
            </p:cNvPr>
            <p:cNvSpPr/>
            <p:nvPr/>
          </p:nvSpPr>
          <p:spPr>
            <a:xfrm>
              <a:off x="6181344" y="3416309"/>
              <a:ext cx="504056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600 nm</a:t>
              </a: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93742012-4903-4877-8EDE-3D15845DBDA5}"/>
                </a:ext>
              </a:extLst>
            </p:cNvPr>
            <p:cNvSpPr/>
            <p:nvPr/>
          </p:nvSpPr>
          <p:spPr>
            <a:xfrm>
              <a:off x="6719739" y="3410755"/>
              <a:ext cx="504056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650 nm</a:t>
              </a: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29F4FC6F-3A96-4CEB-A7BB-A50B9D819BBF}"/>
                </a:ext>
              </a:extLst>
            </p:cNvPr>
            <p:cNvSpPr/>
            <p:nvPr/>
          </p:nvSpPr>
          <p:spPr>
            <a:xfrm>
              <a:off x="7258134" y="3405201"/>
              <a:ext cx="504056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700 nm</a:t>
              </a:r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B2C3B626-7A80-4B5C-BED2-C98A87632909}"/>
                </a:ext>
              </a:extLst>
            </p:cNvPr>
            <p:cNvSpPr/>
            <p:nvPr/>
          </p:nvSpPr>
          <p:spPr>
            <a:xfrm>
              <a:off x="7830315" y="3590504"/>
              <a:ext cx="608871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dirty="0"/>
                <a:t>infrared </a:t>
              </a:r>
              <a:r>
                <a:rPr lang="en-US" sz="700" dirty="0">
                  <a:sym typeface="Wingdings" panose="05000000000000000000" pitchFamily="2" charset="2"/>
                </a:rPr>
                <a:t></a:t>
              </a:r>
              <a:endParaRPr lang="en-US" sz="700" dirty="0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B7BEED21-EF54-4068-B240-C0CFC72053B8}"/>
                </a:ext>
              </a:extLst>
            </p:cNvPr>
            <p:cNvSpPr/>
            <p:nvPr/>
          </p:nvSpPr>
          <p:spPr>
            <a:xfrm>
              <a:off x="3379900" y="3333750"/>
              <a:ext cx="689630" cy="400050"/>
            </a:xfrm>
            <a:prstGeom prst="rect">
              <a:avLst/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86A5ACB0-99BF-404D-84D1-B087228612C5}"/>
                </a:ext>
              </a:extLst>
            </p:cNvPr>
            <p:cNvSpPr/>
            <p:nvPr/>
          </p:nvSpPr>
          <p:spPr>
            <a:xfrm>
              <a:off x="3376120" y="3587305"/>
              <a:ext cx="703655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ym typeface="Wingdings" panose="05000000000000000000" pitchFamily="2" charset="2"/>
                </a:rPr>
                <a:t> </a:t>
              </a:r>
              <a:r>
                <a:rPr lang="en-US" sz="700" dirty="0"/>
                <a:t>ultraviolet</a:t>
              </a:r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646958AA-9CCE-48ED-8C0D-0ECB7A7E06D8}"/>
                </a:ext>
              </a:extLst>
            </p:cNvPr>
            <p:cNvSpPr/>
            <p:nvPr/>
          </p:nvSpPr>
          <p:spPr>
            <a:xfrm>
              <a:off x="4223791" y="3587477"/>
              <a:ext cx="3279527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visible light</a:t>
              </a:r>
            </a:p>
          </p:txBody>
        </p:sp>
      </p:grpSp>
      <p:sp>
        <p:nvSpPr>
          <p:cNvPr id="35" name="Inhaltsplatzhalter 2">
            <a:extLst>
              <a:ext uri="{FF2B5EF4-FFF2-40B4-BE49-F238E27FC236}">
                <a16:creationId xmlns:a16="http://schemas.microsoft.com/office/drawing/2014/main" id="{FF412E8D-CF5A-4EA8-8C56-05813DE642EE}"/>
              </a:ext>
            </a:extLst>
          </p:cNvPr>
          <p:cNvSpPr txBox="1">
            <a:spLocks/>
          </p:cNvSpPr>
          <p:nvPr/>
        </p:nvSpPr>
        <p:spPr>
          <a:xfrm>
            <a:off x="7139524" y="4980961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 err="1"/>
              <a:t>blue</a:t>
            </a:r>
            <a:endParaRPr lang="en-US" sz="800" i="1" dirty="0"/>
          </a:p>
        </p:txBody>
      </p:sp>
      <p:sp>
        <p:nvSpPr>
          <p:cNvPr id="36" name="Inhaltsplatzhalter 2">
            <a:extLst>
              <a:ext uri="{FF2B5EF4-FFF2-40B4-BE49-F238E27FC236}">
                <a16:creationId xmlns:a16="http://schemas.microsoft.com/office/drawing/2014/main" id="{2DE6161E-78E3-45BF-8D63-82D6CE92EEF7}"/>
              </a:ext>
            </a:extLst>
          </p:cNvPr>
          <p:cNvSpPr txBox="1">
            <a:spLocks/>
          </p:cNvSpPr>
          <p:nvPr/>
        </p:nvSpPr>
        <p:spPr>
          <a:xfrm>
            <a:off x="8068902" y="4248855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 err="1"/>
              <a:t>green</a:t>
            </a:r>
            <a:endParaRPr lang="en-US" sz="800" i="1" dirty="0"/>
          </a:p>
        </p:txBody>
      </p:sp>
      <p:sp>
        <p:nvSpPr>
          <p:cNvPr id="37" name="Inhaltsplatzhalter 2">
            <a:extLst>
              <a:ext uri="{FF2B5EF4-FFF2-40B4-BE49-F238E27FC236}">
                <a16:creationId xmlns:a16="http://schemas.microsoft.com/office/drawing/2014/main" id="{83530999-54E0-4A65-A654-17ACC6B03A32}"/>
              </a:ext>
            </a:extLst>
          </p:cNvPr>
          <p:cNvSpPr txBox="1">
            <a:spLocks/>
          </p:cNvSpPr>
          <p:nvPr/>
        </p:nvSpPr>
        <p:spPr>
          <a:xfrm>
            <a:off x="8992750" y="4968394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 err="1"/>
              <a:t>red</a:t>
            </a:r>
            <a:endParaRPr lang="en-US" sz="800" i="1" dirty="0"/>
          </a:p>
        </p:txBody>
      </p:sp>
      <p:sp>
        <p:nvSpPr>
          <p:cNvPr id="38" name="Inhaltsplatzhalter 2">
            <a:extLst>
              <a:ext uri="{FF2B5EF4-FFF2-40B4-BE49-F238E27FC236}">
                <a16:creationId xmlns:a16="http://schemas.microsoft.com/office/drawing/2014/main" id="{4D41492F-6D0B-4549-B137-69CCF17FF2A2}"/>
              </a:ext>
            </a:extLst>
          </p:cNvPr>
          <p:cNvSpPr txBox="1">
            <a:spLocks/>
          </p:cNvSpPr>
          <p:nvPr/>
        </p:nvSpPr>
        <p:spPr>
          <a:xfrm>
            <a:off x="9757463" y="3501008"/>
            <a:ext cx="78572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 err="1"/>
              <a:t>near-infrared</a:t>
            </a:r>
            <a:endParaRPr lang="en-US" sz="800" i="1" dirty="0"/>
          </a:p>
        </p:txBody>
      </p:sp>
      <p:sp>
        <p:nvSpPr>
          <p:cNvPr id="39" name="Pfeil: nach oben 38">
            <a:extLst>
              <a:ext uri="{FF2B5EF4-FFF2-40B4-BE49-F238E27FC236}">
                <a16:creationId xmlns:a16="http://schemas.microsoft.com/office/drawing/2014/main" id="{9C7062D5-D60B-4195-92BC-E05D53FE6188}"/>
              </a:ext>
            </a:extLst>
          </p:cNvPr>
          <p:cNvSpPr/>
          <p:nvPr/>
        </p:nvSpPr>
        <p:spPr>
          <a:xfrm>
            <a:off x="10780813" y="2552589"/>
            <a:ext cx="168026" cy="2873847"/>
          </a:xfrm>
          <a:prstGeom prst="upArrow">
            <a:avLst>
              <a:gd name="adj1" fmla="val 19766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E874C388-0018-4F60-95CC-F18115281B0C}"/>
              </a:ext>
            </a:extLst>
          </p:cNvPr>
          <p:cNvCxnSpPr>
            <a:cxnSpLocks/>
            <a:endCxn id="39" idx="2"/>
          </p:cNvCxnSpPr>
          <p:nvPr/>
        </p:nvCxnSpPr>
        <p:spPr>
          <a:xfrm>
            <a:off x="5887203" y="5426436"/>
            <a:ext cx="497762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Inhaltsplatzhalter 2">
            <a:extLst>
              <a:ext uri="{FF2B5EF4-FFF2-40B4-BE49-F238E27FC236}">
                <a16:creationId xmlns:a16="http://schemas.microsoft.com/office/drawing/2014/main" id="{5839F421-D12A-4269-802F-F71CD03B0CA0}"/>
              </a:ext>
            </a:extLst>
          </p:cNvPr>
          <p:cNvSpPr txBox="1">
            <a:spLocks/>
          </p:cNvSpPr>
          <p:nvPr/>
        </p:nvSpPr>
        <p:spPr>
          <a:xfrm rot="18900000">
            <a:off x="10353057" y="2181466"/>
            <a:ext cx="855511" cy="3493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50" dirty="0" err="1"/>
              <a:t>vegetation</a:t>
            </a:r>
            <a:r>
              <a:rPr lang="de-DE" sz="1050" dirty="0"/>
              <a:t> </a:t>
            </a:r>
            <a:r>
              <a:rPr lang="de-DE" sz="1050" dirty="0" err="1"/>
              <a:t>reflectance</a:t>
            </a:r>
            <a:endParaRPr lang="en-US" sz="105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E67E75E-8FAE-44A5-ADB2-DEFCD146AE24}"/>
              </a:ext>
            </a:extLst>
          </p:cNvPr>
          <p:cNvSpPr/>
          <p:nvPr/>
        </p:nvSpPr>
        <p:spPr>
          <a:xfrm>
            <a:off x="7322807" y="5130183"/>
            <a:ext cx="108604" cy="3027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827062CC-FC31-4860-8DF3-25DD9AE118FF}"/>
              </a:ext>
            </a:extLst>
          </p:cNvPr>
          <p:cNvSpPr/>
          <p:nvPr/>
        </p:nvSpPr>
        <p:spPr>
          <a:xfrm>
            <a:off x="9172175" y="5130183"/>
            <a:ext cx="108604" cy="3027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93B135BB-090E-41D2-91AA-F85D034253BB}"/>
              </a:ext>
            </a:extLst>
          </p:cNvPr>
          <p:cNvSpPr/>
          <p:nvPr/>
        </p:nvSpPr>
        <p:spPr>
          <a:xfrm>
            <a:off x="8248327" y="4391025"/>
            <a:ext cx="108604" cy="1041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F9B8D930-BFC2-4C7C-9C1B-7C568E30000B}"/>
              </a:ext>
            </a:extLst>
          </p:cNvPr>
          <p:cNvSpPr/>
          <p:nvPr/>
        </p:nvSpPr>
        <p:spPr>
          <a:xfrm>
            <a:off x="10124713" y="3651250"/>
            <a:ext cx="108604" cy="17646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60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63AA0-0FB2-40B7-8F76-12875DBDA4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Vegetation Analysis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CB3A18-0297-4224-A0DA-32C1AB1C7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Experiments</a:t>
            </a: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D22D95-8C7C-4C30-8BCE-320DE9B9F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cap="none" noProof="0" dirty="0"/>
              <a:t>Faculty of </a:t>
            </a:r>
            <a:r>
              <a:rPr lang="en-US" cap="none" noProof="0" dirty="0"/>
              <a:t>Mathematics and Computer Science</a:t>
            </a:r>
            <a:endParaRPr lang="en-US" noProof="0" dirty="0"/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F8D859-3C08-4B44-9795-3F3BC9EDDC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noProof="0" dirty="0"/>
              <a:t>Karsten Köhler, Student ID No. 8690570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7001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Ratio Vegetation Index (RVI)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43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0E5C30F-D07A-476A-BDD2-D378C705C3EC}"/>
                  </a:ext>
                </a:extLst>
              </p:cNvPr>
              <p:cNvSpPr txBox="1"/>
              <p:nvPr/>
            </p:nvSpPr>
            <p:spPr>
              <a:xfrm>
                <a:off x="1978133" y="2780783"/>
                <a:ext cx="1347548" cy="5762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𝑅𝑉𝐼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𝑁𝐼𝑅</m:t>
                          </m:r>
                        </m:num>
                        <m:den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𝑅𝑒𝑑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0E5C30F-D07A-476A-BDD2-D378C705C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133" y="2780783"/>
                <a:ext cx="1347548" cy="5762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8856FEF4-56D1-4128-AC0A-597B2737D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379" y="4220982"/>
            <a:ext cx="1633417" cy="163341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CC0D750-24F7-4532-91C0-2D447B613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043" y="4220982"/>
            <a:ext cx="1633417" cy="1633417"/>
          </a:xfrm>
          <a:prstGeom prst="rect">
            <a:avLst/>
          </a:prstGeom>
        </p:spPr>
      </p:pic>
      <p:pic>
        <p:nvPicPr>
          <p:cNvPr id="14" name="Grafik 13" descr="Ein Bild, das draußen, grün enthält.&#10;&#10;Automatisch generierte Beschreibung">
            <a:extLst>
              <a:ext uri="{FF2B5EF4-FFF2-40B4-BE49-F238E27FC236}">
                <a16:creationId xmlns:a16="http://schemas.microsoft.com/office/drawing/2014/main" id="{BB652396-F826-450D-8CDB-F4852400F2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378" y="2492896"/>
            <a:ext cx="1633417" cy="1633417"/>
          </a:xfrm>
          <a:prstGeom prst="rect">
            <a:avLst/>
          </a:prstGeom>
        </p:spPr>
      </p:pic>
      <p:pic>
        <p:nvPicPr>
          <p:cNvPr id="16" name="Grafik 15" descr="Ein Bild, das Baum, draußen, weiß enthält.&#10;&#10;Automatisch generierte Beschreibung">
            <a:extLst>
              <a:ext uri="{FF2B5EF4-FFF2-40B4-BE49-F238E27FC236}">
                <a16:creationId xmlns:a16="http://schemas.microsoft.com/office/drawing/2014/main" id="{C6EF74F8-E6AD-4EBD-A648-E2469D681F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042" y="2492896"/>
            <a:ext cx="1633417" cy="1633417"/>
          </a:xfrm>
          <a:prstGeom prst="rect">
            <a:avLst/>
          </a:prstGeom>
        </p:spPr>
      </p:pic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4C12FB32-79C2-46EB-AD7E-A0052200078A}"/>
              </a:ext>
            </a:extLst>
          </p:cNvPr>
          <p:cNvSpPr txBox="1">
            <a:spLocks/>
          </p:cNvSpPr>
          <p:nvPr/>
        </p:nvSpPr>
        <p:spPr>
          <a:xfrm>
            <a:off x="6984014" y="228519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Original Image</a:t>
            </a:r>
            <a:endParaRPr lang="en-US" sz="1000" b="1" dirty="0"/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9A19A422-FC46-47EF-852C-6C500793C116}"/>
              </a:ext>
            </a:extLst>
          </p:cNvPr>
          <p:cNvSpPr txBox="1">
            <a:spLocks/>
          </p:cNvSpPr>
          <p:nvPr/>
        </p:nvSpPr>
        <p:spPr>
          <a:xfrm>
            <a:off x="8759678" y="228519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RVI</a:t>
            </a:r>
            <a:endParaRPr lang="en-US" sz="1000" b="1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D0A6B97-1966-4BB5-A3ED-96EED6E5F7EC}"/>
              </a:ext>
            </a:extLst>
          </p:cNvPr>
          <p:cNvSpPr/>
          <p:nvPr/>
        </p:nvSpPr>
        <p:spPr>
          <a:xfrm rot="16200000">
            <a:off x="8857424" y="4101587"/>
            <a:ext cx="3361503" cy="144122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bg1"/>
              </a:gs>
            </a:gsLst>
            <a:lin ang="0" scaled="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F8F15A8D-4C8A-4EFE-8700-0DFEFCFAF9BC}"/>
              </a:ext>
            </a:extLst>
          </p:cNvPr>
          <p:cNvSpPr txBox="1">
            <a:spLocks/>
          </p:cNvSpPr>
          <p:nvPr/>
        </p:nvSpPr>
        <p:spPr>
          <a:xfrm>
            <a:off x="10651143" y="4084214"/>
            <a:ext cx="338340" cy="1744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10</a:t>
            </a:r>
            <a:endParaRPr lang="en-US" sz="1000" i="1" dirty="0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72954323-A7FB-47D6-A016-0E67471FE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4699201"/>
            <a:ext cx="3944276" cy="1466103"/>
          </a:xfrm>
        </p:spPr>
        <p:txBody>
          <a:bodyPr/>
          <a:lstStyle/>
          <a:p>
            <a:r>
              <a:rPr lang="en-US" b="1" noProof="0" dirty="0"/>
              <a:t>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lower limit is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no upper limit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9E678164-63A3-4EAC-A4DC-262FED8801F9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0610237" y="4173648"/>
            <a:ext cx="950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FD3A2B1D-1D39-4C20-B2B9-4AF1427C50AA}"/>
              </a:ext>
            </a:extLst>
          </p:cNvPr>
          <p:cNvSpPr txBox="1">
            <a:spLocks/>
          </p:cNvSpPr>
          <p:nvPr/>
        </p:nvSpPr>
        <p:spPr>
          <a:xfrm>
            <a:off x="10651143" y="2418695"/>
            <a:ext cx="338340" cy="1744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20</a:t>
            </a:r>
            <a:endParaRPr lang="en-US" sz="1000" i="1" dirty="0"/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E08E0EC9-3245-4276-850F-3618F616E2A5}"/>
              </a:ext>
            </a:extLst>
          </p:cNvPr>
          <p:cNvCxnSpPr>
            <a:cxnSpLocks/>
          </p:cNvCxnSpPr>
          <p:nvPr/>
        </p:nvCxnSpPr>
        <p:spPr>
          <a:xfrm>
            <a:off x="10610237" y="2502420"/>
            <a:ext cx="950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Inhaltsplatzhalter 2">
            <a:extLst>
              <a:ext uri="{FF2B5EF4-FFF2-40B4-BE49-F238E27FC236}">
                <a16:creationId xmlns:a16="http://schemas.microsoft.com/office/drawing/2014/main" id="{A5B92F69-951D-42D3-B430-6CA381E4115F}"/>
              </a:ext>
            </a:extLst>
          </p:cNvPr>
          <p:cNvSpPr txBox="1">
            <a:spLocks/>
          </p:cNvSpPr>
          <p:nvPr/>
        </p:nvSpPr>
        <p:spPr>
          <a:xfrm>
            <a:off x="10642882" y="5757243"/>
            <a:ext cx="338340" cy="1744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0</a:t>
            </a:r>
            <a:endParaRPr lang="en-US" sz="1000" i="1" dirty="0"/>
          </a:p>
        </p:txBody>
      </p: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51BF9673-1616-44D6-9908-1C2620FFBBCF}"/>
              </a:ext>
            </a:extLst>
          </p:cNvPr>
          <p:cNvCxnSpPr>
            <a:cxnSpLocks/>
          </p:cNvCxnSpPr>
          <p:nvPr/>
        </p:nvCxnSpPr>
        <p:spPr>
          <a:xfrm>
            <a:off x="10601976" y="5846677"/>
            <a:ext cx="950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578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Normalized Difference Vegetation Index (NDVI)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44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0E5C30F-D07A-476A-BDD2-D378C705C3EC}"/>
                  </a:ext>
                </a:extLst>
              </p:cNvPr>
              <p:cNvSpPr txBox="1"/>
              <p:nvPr/>
            </p:nvSpPr>
            <p:spPr>
              <a:xfrm>
                <a:off x="1775520" y="2780783"/>
                <a:ext cx="2303259" cy="5895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𝑁𝐷𝑉𝐼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𝑁𝐼𝑅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𝑅𝑒𝑑</m:t>
                          </m:r>
                        </m:num>
                        <m:den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𝑁𝐼𝑅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𝑅𝑒𝑑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0E5C30F-D07A-476A-BDD2-D378C705C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2780783"/>
                <a:ext cx="2303259" cy="5895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8856FEF4-56D1-4128-AC0A-597B2737D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379" y="4220982"/>
            <a:ext cx="1633417" cy="1633417"/>
          </a:xfrm>
          <a:prstGeom prst="rect">
            <a:avLst/>
          </a:prstGeom>
        </p:spPr>
      </p:pic>
      <p:pic>
        <p:nvPicPr>
          <p:cNvPr id="14" name="Grafik 13" descr="Ein Bild, das draußen, grün enthält.&#10;&#10;Automatisch generierte Beschreibung">
            <a:extLst>
              <a:ext uri="{FF2B5EF4-FFF2-40B4-BE49-F238E27FC236}">
                <a16:creationId xmlns:a16="http://schemas.microsoft.com/office/drawing/2014/main" id="{BB652396-F826-450D-8CDB-F4852400F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378" y="2492896"/>
            <a:ext cx="1633417" cy="1633417"/>
          </a:xfrm>
          <a:prstGeom prst="rect">
            <a:avLst/>
          </a:prstGeom>
        </p:spPr>
      </p:pic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4C12FB32-79C2-46EB-AD7E-A0052200078A}"/>
              </a:ext>
            </a:extLst>
          </p:cNvPr>
          <p:cNvSpPr txBox="1">
            <a:spLocks/>
          </p:cNvSpPr>
          <p:nvPr/>
        </p:nvSpPr>
        <p:spPr>
          <a:xfrm>
            <a:off x="6984014" y="228519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Original Image</a:t>
            </a:r>
            <a:endParaRPr lang="en-US" sz="1000" b="1" dirty="0"/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9A19A422-FC46-47EF-852C-6C500793C116}"/>
              </a:ext>
            </a:extLst>
          </p:cNvPr>
          <p:cNvSpPr txBox="1">
            <a:spLocks/>
          </p:cNvSpPr>
          <p:nvPr/>
        </p:nvSpPr>
        <p:spPr>
          <a:xfrm>
            <a:off x="8759678" y="228519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NDVI</a:t>
            </a:r>
            <a:endParaRPr lang="en-US" sz="1000" b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259047-076D-4980-B634-E93EEF4D78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575" y="4220981"/>
            <a:ext cx="1620350" cy="1633417"/>
          </a:xfrm>
          <a:prstGeom prst="rect">
            <a:avLst/>
          </a:prstGeom>
        </p:spPr>
      </p:pic>
      <p:pic>
        <p:nvPicPr>
          <p:cNvPr id="11" name="Grafik 10" descr="Ein Bild, das draußen, Zaun enthält.&#10;&#10;Automatisch generierte Beschreibung">
            <a:extLst>
              <a:ext uri="{FF2B5EF4-FFF2-40B4-BE49-F238E27FC236}">
                <a16:creationId xmlns:a16="http://schemas.microsoft.com/office/drawing/2014/main" id="{1D76A8F0-9CFB-4B78-9E5B-01D762C75E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575" y="2488436"/>
            <a:ext cx="1633417" cy="1633417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3E176368-7C93-477E-A547-5FD617077C87}"/>
              </a:ext>
            </a:extLst>
          </p:cNvPr>
          <p:cNvSpPr/>
          <p:nvPr/>
        </p:nvSpPr>
        <p:spPr>
          <a:xfrm rot="16200000">
            <a:off x="9697800" y="3261211"/>
            <a:ext cx="1680751" cy="144122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bg1"/>
              </a:gs>
            </a:gsLst>
            <a:lin ang="0" scaled="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34A5CBED-E39A-4305-A9F1-7BAF639B8A91}"/>
              </a:ext>
            </a:extLst>
          </p:cNvPr>
          <p:cNvSpPr txBox="1">
            <a:spLocks/>
          </p:cNvSpPr>
          <p:nvPr/>
        </p:nvSpPr>
        <p:spPr>
          <a:xfrm>
            <a:off x="10651143" y="4084214"/>
            <a:ext cx="338340" cy="1744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0</a:t>
            </a:r>
            <a:endParaRPr lang="en-US" sz="1000" i="1" dirty="0"/>
          </a:p>
        </p:txBody>
      </p: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7C4CDD35-20D4-4414-A542-F04C5F502287}"/>
              </a:ext>
            </a:extLst>
          </p:cNvPr>
          <p:cNvCxnSpPr>
            <a:cxnSpLocks/>
            <a:stCxn id="23" idx="1"/>
          </p:cNvCxnSpPr>
          <p:nvPr/>
        </p:nvCxnSpPr>
        <p:spPr>
          <a:xfrm>
            <a:off x="10538176" y="4173648"/>
            <a:ext cx="1670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9BAA1FBD-6E42-4752-9651-6A9AF0EC3A50}"/>
              </a:ext>
            </a:extLst>
          </p:cNvPr>
          <p:cNvSpPr txBox="1">
            <a:spLocks/>
          </p:cNvSpPr>
          <p:nvPr/>
        </p:nvSpPr>
        <p:spPr>
          <a:xfrm>
            <a:off x="10651143" y="2418695"/>
            <a:ext cx="338340" cy="1744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+1</a:t>
            </a:r>
            <a:endParaRPr lang="en-US" sz="1000" i="1" dirty="0"/>
          </a:p>
        </p:txBody>
      </p: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25E10012-C720-40A0-BFA9-6B432BB50B64}"/>
              </a:ext>
            </a:extLst>
          </p:cNvPr>
          <p:cNvCxnSpPr>
            <a:cxnSpLocks/>
          </p:cNvCxnSpPr>
          <p:nvPr/>
        </p:nvCxnSpPr>
        <p:spPr>
          <a:xfrm>
            <a:off x="10610237" y="2502420"/>
            <a:ext cx="950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Inhaltsplatzhalter 2">
            <a:extLst>
              <a:ext uri="{FF2B5EF4-FFF2-40B4-BE49-F238E27FC236}">
                <a16:creationId xmlns:a16="http://schemas.microsoft.com/office/drawing/2014/main" id="{0D787263-4E70-4DC1-9551-B5DE59326A74}"/>
              </a:ext>
            </a:extLst>
          </p:cNvPr>
          <p:cNvSpPr txBox="1">
            <a:spLocks/>
          </p:cNvSpPr>
          <p:nvPr/>
        </p:nvSpPr>
        <p:spPr>
          <a:xfrm>
            <a:off x="10642882" y="5757243"/>
            <a:ext cx="338340" cy="1744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-1</a:t>
            </a:r>
            <a:endParaRPr lang="en-US" sz="1000" i="1" dirty="0"/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0598487-ED5D-4C08-A129-A056BA643D71}"/>
              </a:ext>
            </a:extLst>
          </p:cNvPr>
          <p:cNvCxnSpPr>
            <a:cxnSpLocks/>
          </p:cNvCxnSpPr>
          <p:nvPr/>
        </p:nvCxnSpPr>
        <p:spPr>
          <a:xfrm>
            <a:off x="10601976" y="5846677"/>
            <a:ext cx="950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id="{CDB09A16-85CE-43E3-BA3B-654AD2204322}"/>
              </a:ext>
            </a:extLst>
          </p:cNvPr>
          <p:cNvSpPr/>
          <p:nvPr/>
        </p:nvSpPr>
        <p:spPr>
          <a:xfrm rot="16200000">
            <a:off x="9697800" y="4941962"/>
            <a:ext cx="1680751" cy="144122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nhaltsplatzhalter 2">
            <a:extLst>
              <a:ext uri="{FF2B5EF4-FFF2-40B4-BE49-F238E27FC236}">
                <a16:creationId xmlns:a16="http://schemas.microsoft.com/office/drawing/2014/main" id="{7005956B-BE1A-4FCC-A198-E2113974C761}"/>
              </a:ext>
            </a:extLst>
          </p:cNvPr>
          <p:cNvSpPr txBox="1">
            <a:spLocks/>
          </p:cNvSpPr>
          <p:nvPr/>
        </p:nvSpPr>
        <p:spPr>
          <a:xfrm>
            <a:off x="1296000" y="4699201"/>
            <a:ext cx="3944276" cy="14661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/>
              <a:t>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limited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-1 </a:t>
            </a:r>
            <a:r>
              <a:rPr lang="de-DE" dirty="0" err="1"/>
              <a:t>to</a:t>
            </a:r>
            <a:r>
              <a:rPr lang="de-DE" dirty="0"/>
              <a:t> +1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&lt; 0 is mostly water</a:t>
            </a:r>
          </a:p>
        </p:txBody>
      </p:sp>
    </p:spTree>
    <p:extLst>
      <p:ext uri="{BB962C8B-B14F-4D97-AF65-F5344CB8AC3E}">
        <p14:creationId xmlns:p14="http://schemas.microsoft.com/office/powerpoint/2010/main" val="185700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Enhanced Vegetation Index (EVI)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45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0E5C30F-D07A-476A-BDD2-D378C705C3EC}"/>
                  </a:ext>
                </a:extLst>
              </p:cNvPr>
              <p:cNvSpPr txBox="1"/>
              <p:nvPr/>
            </p:nvSpPr>
            <p:spPr>
              <a:xfrm>
                <a:off x="1405422" y="2780783"/>
                <a:ext cx="4565545" cy="6346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𝐸𝑉𝐼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𝑁𝐼𝑅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𝑅𝑒𝑑</m:t>
                          </m:r>
                        </m:num>
                        <m:den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𝑁𝐼𝑅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𝑅𝑒𝑑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𝐵𝑙𝑢𝑒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0E5C30F-D07A-476A-BDD2-D378C705C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422" y="2780783"/>
                <a:ext cx="4565545" cy="634661"/>
              </a:xfrm>
              <a:prstGeom prst="rect">
                <a:avLst/>
              </a:prstGeom>
              <a:blipFill>
                <a:blip r:embed="rId2"/>
                <a:stretch>
                  <a:fillRect b="-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8856FEF4-56D1-4128-AC0A-597B2737D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379" y="4220982"/>
            <a:ext cx="1633417" cy="1633417"/>
          </a:xfrm>
          <a:prstGeom prst="rect">
            <a:avLst/>
          </a:prstGeom>
        </p:spPr>
      </p:pic>
      <p:pic>
        <p:nvPicPr>
          <p:cNvPr id="14" name="Grafik 13" descr="Ein Bild, das draußen, grün enthält.&#10;&#10;Automatisch generierte Beschreibung">
            <a:extLst>
              <a:ext uri="{FF2B5EF4-FFF2-40B4-BE49-F238E27FC236}">
                <a16:creationId xmlns:a16="http://schemas.microsoft.com/office/drawing/2014/main" id="{BB652396-F826-450D-8CDB-F4852400F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378" y="2492896"/>
            <a:ext cx="1633417" cy="1633417"/>
          </a:xfrm>
          <a:prstGeom prst="rect">
            <a:avLst/>
          </a:prstGeom>
        </p:spPr>
      </p:pic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4C12FB32-79C2-46EB-AD7E-A0052200078A}"/>
              </a:ext>
            </a:extLst>
          </p:cNvPr>
          <p:cNvSpPr txBox="1">
            <a:spLocks/>
          </p:cNvSpPr>
          <p:nvPr/>
        </p:nvSpPr>
        <p:spPr>
          <a:xfrm>
            <a:off x="6984014" y="228519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Original Image</a:t>
            </a:r>
            <a:endParaRPr lang="en-US" sz="1000" b="1" dirty="0"/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9A19A422-FC46-47EF-852C-6C500793C116}"/>
              </a:ext>
            </a:extLst>
          </p:cNvPr>
          <p:cNvSpPr txBox="1">
            <a:spLocks/>
          </p:cNvSpPr>
          <p:nvPr/>
        </p:nvSpPr>
        <p:spPr>
          <a:xfrm>
            <a:off x="8759678" y="228519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EVI</a:t>
            </a:r>
            <a:endParaRPr lang="en-US" sz="1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81866560-5740-4C38-95A9-66CEAF3AEE37}"/>
                  </a:ext>
                </a:extLst>
              </p:cNvPr>
              <p:cNvSpPr txBox="1"/>
              <p:nvPr/>
            </p:nvSpPr>
            <p:spPr>
              <a:xfrm>
                <a:off x="1405422" y="3645604"/>
                <a:ext cx="250831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=2.5; </m:t>
                      </m:r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=6;</m:t>
                      </m:r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=7.5;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81866560-5740-4C38-95A9-66CEAF3AE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422" y="3645604"/>
                <a:ext cx="2508314" cy="215444"/>
              </a:xfrm>
              <a:prstGeom prst="rect">
                <a:avLst/>
              </a:prstGeom>
              <a:blipFill>
                <a:blip r:embed="rId5"/>
                <a:stretch>
                  <a:fillRect l="-973" r="-973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rafik 11" descr="Ein Bild, das Baum, draußen enthält.&#10;&#10;Automatisch generierte Beschreibung">
            <a:extLst>
              <a:ext uri="{FF2B5EF4-FFF2-40B4-BE49-F238E27FC236}">
                <a16:creationId xmlns:a16="http://schemas.microsoft.com/office/drawing/2014/main" id="{24E8F2FA-8355-49B0-A8A5-7A1111D697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264" y="2492896"/>
            <a:ext cx="1633417" cy="1633417"/>
          </a:xfrm>
          <a:prstGeom prst="rect">
            <a:avLst/>
          </a:prstGeom>
        </p:spPr>
      </p:pic>
      <p:pic>
        <p:nvPicPr>
          <p:cNvPr id="15" name="Grafik 14" descr="Ein Bild, das draußen, schwarz enthält.&#10;&#10;Automatisch generierte Beschreibung">
            <a:extLst>
              <a:ext uri="{FF2B5EF4-FFF2-40B4-BE49-F238E27FC236}">
                <a16:creationId xmlns:a16="http://schemas.microsoft.com/office/drawing/2014/main" id="{0EBE21BE-AB4D-41CF-8F50-C57AD4B169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264" y="4220983"/>
            <a:ext cx="1620350" cy="1633417"/>
          </a:xfrm>
          <a:prstGeom prst="rect">
            <a:avLst/>
          </a:prstGeom>
        </p:spPr>
      </p:pic>
      <p:sp>
        <p:nvSpPr>
          <p:cNvPr id="31" name="Rechteck 30">
            <a:extLst>
              <a:ext uri="{FF2B5EF4-FFF2-40B4-BE49-F238E27FC236}">
                <a16:creationId xmlns:a16="http://schemas.microsoft.com/office/drawing/2014/main" id="{87DD9B53-03A9-4053-A0C6-D949668A327C}"/>
              </a:ext>
            </a:extLst>
          </p:cNvPr>
          <p:cNvSpPr/>
          <p:nvPr/>
        </p:nvSpPr>
        <p:spPr>
          <a:xfrm rot="16200000">
            <a:off x="9697800" y="3261211"/>
            <a:ext cx="1680751" cy="144122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bg1"/>
              </a:gs>
            </a:gsLst>
            <a:lin ang="0" scaled="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nhaltsplatzhalter 2">
            <a:extLst>
              <a:ext uri="{FF2B5EF4-FFF2-40B4-BE49-F238E27FC236}">
                <a16:creationId xmlns:a16="http://schemas.microsoft.com/office/drawing/2014/main" id="{B7DC51FD-1D12-4C2D-A39D-7D150D8E7B95}"/>
              </a:ext>
            </a:extLst>
          </p:cNvPr>
          <p:cNvSpPr txBox="1">
            <a:spLocks/>
          </p:cNvSpPr>
          <p:nvPr/>
        </p:nvSpPr>
        <p:spPr>
          <a:xfrm>
            <a:off x="10651143" y="4084214"/>
            <a:ext cx="338340" cy="1744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0</a:t>
            </a:r>
            <a:endParaRPr lang="en-US" sz="1000" i="1" dirty="0"/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34877807-3E94-4459-A932-6DD529F7CB29}"/>
              </a:ext>
            </a:extLst>
          </p:cNvPr>
          <p:cNvCxnSpPr>
            <a:cxnSpLocks/>
            <a:stCxn id="31" idx="1"/>
          </p:cNvCxnSpPr>
          <p:nvPr/>
        </p:nvCxnSpPr>
        <p:spPr>
          <a:xfrm>
            <a:off x="10538176" y="4173648"/>
            <a:ext cx="1670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Inhaltsplatzhalter 2">
            <a:extLst>
              <a:ext uri="{FF2B5EF4-FFF2-40B4-BE49-F238E27FC236}">
                <a16:creationId xmlns:a16="http://schemas.microsoft.com/office/drawing/2014/main" id="{23E2B7F5-B314-4B6C-8790-EFAE4F656022}"/>
              </a:ext>
            </a:extLst>
          </p:cNvPr>
          <p:cNvSpPr txBox="1">
            <a:spLocks/>
          </p:cNvSpPr>
          <p:nvPr/>
        </p:nvSpPr>
        <p:spPr>
          <a:xfrm>
            <a:off x="10651143" y="2418695"/>
            <a:ext cx="338340" cy="1744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+1</a:t>
            </a:r>
            <a:endParaRPr lang="en-US" sz="1000" i="1" dirty="0"/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53F8EF62-9053-4EAE-B726-DD1138D9A689}"/>
              </a:ext>
            </a:extLst>
          </p:cNvPr>
          <p:cNvCxnSpPr>
            <a:cxnSpLocks/>
          </p:cNvCxnSpPr>
          <p:nvPr/>
        </p:nvCxnSpPr>
        <p:spPr>
          <a:xfrm>
            <a:off x="10610237" y="2502420"/>
            <a:ext cx="950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Inhaltsplatzhalter 2">
            <a:extLst>
              <a:ext uri="{FF2B5EF4-FFF2-40B4-BE49-F238E27FC236}">
                <a16:creationId xmlns:a16="http://schemas.microsoft.com/office/drawing/2014/main" id="{9A928B39-2265-4F86-A326-2AF5FDC58269}"/>
              </a:ext>
            </a:extLst>
          </p:cNvPr>
          <p:cNvSpPr txBox="1">
            <a:spLocks/>
          </p:cNvSpPr>
          <p:nvPr/>
        </p:nvSpPr>
        <p:spPr>
          <a:xfrm>
            <a:off x="10642882" y="5757243"/>
            <a:ext cx="338340" cy="1744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-1</a:t>
            </a:r>
            <a:endParaRPr lang="en-US" sz="1000" i="1" dirty="0"/>
          </a:p>
        </p:txBody>
      </p: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3DE88E05-7857-42B6-9582-1E55AEA94B0D}"/>
              </a:ext>
            </a:extLst>
          </p:cNvPr>
          <p:cNvCxnSpPr>
            <a:cxnSpLocks/>
          </p:cNvCxnSpPr>
          <p:nvPr/>
        </p:nvCxnSpPr>
        <p:spPr>
          <a:xfrm>
            <a:off x="10601976" y="5846677"/>
            <a:ext cx="950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hteck 37">
            <a:extLst>
              <a:ext uri="{FF2B5EF4-FFF2-40B4-BE49-F238E27FC236}">
                <a16:creationId xmlns:a16="http://schemas.microsoft.com/office/drawing/2014/main" id="{00AC5934-219F-4441-AD14-71F2B8B8AC40}"/>
              </a:ext>
            </a:extLst>
          </p:cNvPr>
          <p:cNvSpPr/>
          <p:nvPr/>
        </p:nvSpPr>
        <p:spPr>
          <a:xfrm rot="16200000">
            <a:off x="9697800" y="4941962"/>
            <a:ext cx="1680751" cy="144122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nhaltsplatzhalter 2">
            <a:extLst>
              <a:ext uri="{FF2B5EF4-FFF2-40B4-BE49-F238E27FC236}">
                <a16:creationId xmlns:a16="http://schemas.microsoft.com/office/drawing/2014/main" id="{40E083E6-A4B4-4476-BAB4-5955830B3332}"/>
              </a:ext>
            </a:extLst>
          </p:cNvPr>
          <p:cNvSpPr txBox="1">
            <a:spLocks/>
          </p:cNvSpPr>
          <p:nvPr/>
        </p:nvSpPr>
        <p:spPr>
          <a:xfrm>
            <a:off x="1296000" y="4699201"/>
            <a:ext cx="3944276" cy="14661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/>
              <a:t>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limited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-1 </a:t>
            </a:r>
            <a:r>
              <a:rPr lang="de-DE" dirty="0" err="1"/>
              <a:t>to</a:t>
            </a:r>
            <a:r>
              <a:rPr lang="de-DE" dirty="0"/>
              <a:t> +1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&lt; 0 is mostly water</a:t>
            </a:r>
          </a:p>
        </p:txBody>
      </p:sp>
    </p:spTree>
    <p:extLst>
      <p:ext uri="{BB962C8B-B14F-4D97-AF65-F5344CB8AC3E}">
        <p14:creationId xmlns:p14="http://schemas.microsoft.com/office/powerpoint/2010/main" val="281886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Soil-Adjusted Vegetation Index (SAVI)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46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0E5C30F-D07A-476A-BDD2-D378C705C3EC}"/>
                  </a:ext>
                </a:extLst>
              </p:cNvPr>
              <p:cNvSpPr txBox="1"/>
              <p:nvPr/>
            </p:nvSpPr>
            <p:spPr>
              <a:xfrm>
                <a:off x="1405422" y="2780783"/>
                <a:ext cx="3911584" cy="691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𝑆𝐴𝑉𝐼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𝑁𝐼𝑅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𝑅𝑒𝑑</m:t>
                              </m:r>
                            </m:num>
                            <m:den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𝑁𝐼𝑅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𝑅𝑒𝑑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0E5C30F-D07A-476A-BDD2-D378C705C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422" y="2780783"/>
                <a:ext cx="3911584" cy="6915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8856FEF4-56D1-4128-AC0A-597B2737D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379" y="4220982"/>
            <a:ext cx="1633417" cy="1633417"/>
          </a:xfrm>
          <a:prstGeom prst="rect">
            <a:avLst/>
          </a:prstGeom>
        </p:spPr>
      </p:pic>
      <p:pic>
        <p:nvPicPr>
          <p:cNvPr id="14" name="Grafik 13" descr="Ein Bild, das draußen, grün enthält.&#10;&#10;Automatisch generierte Beschreibung">
            <a:extLst>
              <a:ext uri="{FF2B5EF4-FFF2-40B4-BE49-F238E27FC236}">
                <a16:creationId xmlns:a16="http://schemas.microsoft.com/office/drawing/2014/main" id="{BB652396-F826-450D-8CDB-F4852400F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378" y="2492896"/>
            <a:ext cx="1633417" cy="1633417"/>
          </a:xfrm>
          <a:prstGeom prst="rect">
            <a:avLst/>
          </a:prstGeom>
        </p:spPr>
      </p:pic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4C12FB32-79C2-46EB-AD7E-A0052200078A}"/>
              </a:ext>
            </a:extLst>
          </p:cNvPr>
          <p:cNvSpPr txBox="1">
            <a:spLocks/>
          </p:cNvSpPr>
          <p:nvPr/>
        </p:nvSpPr>
        <p:spPr>
          <a:xfrm>
            <a:off x="6984014" y="228519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Original Image</a:t>
            </a:r>
            <a:endParaRPr lang="en-US" sz="1000" b="1" dirty="0"/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9A19A422-FC46-47EF-852C-6C500793C116}"/>
              </a:ext>
            </a:extLst>
          </p:cNvPr>
          <p:cNvSpPr txBox="1">
            <a:spLocks/>
          </p:cNvSpPr>
          <p:nvPr/>
        </p:nvSpPr>
        <p:spPr>
          <a:xfrm>
            <a:off x="8759678" y="228519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SAVI</a:t>
            </a:r>
            <a:endParaRPr lang="en-US" sz="1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81866560-5740-4C38-95A9-66CEAF3AEE37}"/>
                  </a:ext>
                </a:extLst>
              </p:cNvPr>
              <p:cNvSpPr txBox="1"/>
              <p:nvPr/>
            </p:nvSpPr>
            <p:spPr>
              <a:xfrm>
                <a:off x="1405422" y="3645604"/>
                <a:ext cx="61959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81866560-5740-4C38-95A9-66CEAF3AE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422" y="3645604"/>
                <a:ext cx="619593" cy="215444"/>
              </a:xfrm>
              <a:prstGeom prst="rect">
                <a:avLst/>
              </a:prstGeom>
              <a:blipFill>
                <a:blip r:embed="rId5"/>
                <a:stretch>
                  <a:fillRect l="-5941" r="-5941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rafik 11">
            <a:extLst>
              <a:ext uri="{FF2B5EF4-FFF2-40B4-BE49-F238E27FC236}">
                <a16:creationId xmlns:a16="http://schemas.microsoft.com/office/drawing/2014/main" id="{DF96AA12-D6FD-4127-B34B-C8649DD763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412" y="4220983"/>
            <a:ext cx="1620350" cy="1633417"/>
          </a:xfrm>
          <a:prstGeom prst="rect">
            <a:avLst/>
          </a:prstGeom>
        </p:spPr>
      </p:pic>
      <p:pic>
        <p:nvPicPr>
          <p:cNvPr id="15" name="Grafik 14" descr="Ein Bild, das draußen enthält.&#10;&#10;Automatisch generierte Beschreibung">
            <a:extLst>
              <a:ext uri="{FF2B5EF4-FFF2-40B4-BE49-F238E27FC236}">
                <a16:creationId xmlns:a16="http://schemas.microsoft.com/office/drawing/2014/main" id="{A448B9A6-5242-4C34-B091-B91A2CC174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264" y="2492895"/>
            <a:ext cx="1633417" cy="1633417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108A0B49-CAC2-4F40-9EC6-764A06E0C276}"/>
              </a:ext>
            </a:extLst>
          </p:cNvPr>
          <p:cNvSpPr/>
          <p:nvPr/>
        </p:nvSpPr>
        <p:spPr>
          <a:xfrm rot="16200000">
            <a:off x="8857424" y="4101587"/>
            <a:ext cx="3361503" cy="144122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bg1"/>
              </a:gs>
            </a:gsLst>
            <a:lin ang="0" scaled="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30FA41E0-3A84-4FDD-B1AA-5D06F30635E4}"/>
              </a:ext>
            </a:extLst>
          </p:cNvPr>
          <p:cNvSpPr txBox="1">
            <a:spLocks/>
          </p:cNvSpPr>
          <p:nvPr/>
        </p:nvSpPr>
        <p:spPr>
          <a:xfrm>
            <a:off x="10651143" y="4084214"/>
            <a:ext cx="338340" cy="1744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10</a:t>
            </a:r>
            <a:endParaRPr lang="en-US" sz="1000" i="1" dirty="0"/>
          </a:p>
        </p:txBody>
      </p: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483F41ED-D0C3-4290-83E3-83257B703E55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610237" y="4173648"/>
            <a:ext cx="950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D2CCEEFF-FA9F-4ACB-B202-F868A7EDCCEF}"/>
              </a:ext>
            </a:extLst>
          </p:cNvPr>
          <p:cNvSpPr txBox="1">
            <a:spLocks/>
          </p:cNvSpPr>
          <p:nvPr/>
        </p:nvSpPr>
        <p:spPr>
          <a:xfrm>
            <a:off x="10651143" y="2418695"/>
            <a:ext cx="338340" cy="1744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20</a:t>
            </a:r>
            <a:endParaRPr lang="en-US" sz="1000" i="1" dirty="0"/>
          </a:p>
        </p:txBody>
      </p: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E3BC829D-618F-4055-91C9-18D516115D0A}"/>
              </a:ext>
            </a:extLst>
          </p:cNvPr>
          <p:cNvCxnSpPr>
            <a:cxnSpLocks/>
          </p:cNvCxnSpPr>
          <p:nvPr/>
        </p:nvCxnSpPr>
        <p:spPr>
          <a:xfrm>
            <a:off x="10610237" y="2502420"/>
            <a:ext cx="950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Inhaltsplatzhalter 2">
            <a:extLst>
              <a:ext uri="{FF2B5EF4-FFF2-40B4-BE49-F238E27FC236}">
                <a16:creationId xmlns:a16="http://schemas.microsoft.com/office/drawing/2014/main" id="{672271D1-0B0A-41CA-A81E-58CB42069051}"/>
              </a:ext>
            </a:extLst>
          </p:cNvPr>
          <p:cNvSpPr txBox="1">
            <a:spLocks/>
          </p:cNvSpPr>
          <p:nvPr/>
        </p:nvSpPr>
        <p:spPr>
          <a:xfrm>
            <a:off x="10642882" y="5757243"/>
            <a:ext cx="338340" cy="1744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0</a:t>
            </a:r>
            <a:endParaRPr lang="en-US" sz="1000" i="1" dirty="0"/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1A335928-AD00-4E56-BE06-CFA3E278E201}"/>
              </a:ext>
            </a:extLst>
          </p:cNvPr>
          <p:cNvCxnSpPr>
            <a:cxnSpLocks/>
          </p:cNvCxnSpPr>
          <p:nvPr/>
        </p:nvCxnSpPr>
        <p:spPr>
          <a:xfrm>
            <a:off x="10601976" y="5846677"/>
            <a:ext cx="950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A5B705E9-DF9D-4BB2-9FA9-E16888A90E8A}"/>
              </a:ext>
            </a:extLst>
          </p:cNvPr>
          <p:cNvSpPr txBox="1">
            <a:spLocks/>
          </p:cNvSpPr>
          <p:nvPr/>
        </p:nvSpPr>
        <p:spPr>
          <a:xfrm>
            <a:off x="1296000" y="4699201"/>
            <a:ext cx="3944276" cy="14661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/>
              <a:t>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takes</a:t>
            </a:r>
            <a:r>
              <a:rPr lang="de-DE" dirty="0"/>
              <a:t> </a:t>
            </a:r>
            <a:r>
              <a:rPr lang="de-DE" dirty="0" err="1"/>
              <a:t>soil</a:t>
            </a:r>
            <a:r>
              <a:rPr lang="de-DE" dirty="0"/>
              <a:t> </a:t>
            </a:r>
            <a:r>
              <a:rPr lang="de-DE" dirty="0" err="1"/>
              <a:t>variations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account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332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Modified Soil-Adjusted Vegetation Index (MSAVI)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47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0E5C30F-D07A-476A-BDD2-D378C705C3EC}"/>
                  </a:ext>
                </a:extLst>
              </p:cNvPr>
              <p:cNvSpPr txBox="1"/>
              <p:nvPr/>
            </p:nvSpPr>
            <p:spPr>
              <a:xfrm>
                <a:off x="921128" y="2780783"/>
                <a:ext cx="5534912" cy="665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𝑀𝑆𝐴𝑉𝐼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𝑁𝐼𝑅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+1−</m:t>
                          </m:r>
                          <m:rad>
                            <m:radPr>
                              <m:degHide m:val="on"/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2000" b="0" i="1" smtClean="0">
                                          <a:latin typeface="Cambria Math" panose="02040503050406030204" pitchFamily="18" charset="0"/>
                                        </a:rPr>
                                        <m:t>𝑁𝐼𝑅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−8(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𝑁𝐼𝑅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𝑅𝑒𝑑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num>
                        <m:den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0E5C30F-D07A-476A-BDD2-D378C705C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128" y="2780783"/>
                <a:ext cx="5534912" cy="6651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8856FEF4-56D1-4128-AC0A-597B2737D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379" y="4220982"/>
            <a:ext cx="1633417" cy="1633417"/>
          </a:xfrm>
          <a:prstGeom prst="rect">
            <a:avLst/>
          </a:prstGeom>
        </p:spPr>
      </p:pic>
      <p:pic>
        <p:nvPicPr>
          <p:cNvPr id="14" name="Grafik 13" descr="Ein Bild, das draußen, grün enthält.&#10;&#10;Automatisch generierte Beschreibung">
            <a:extLst>
              <a:ext uri="{FF2B5EF4-FFF2-40B4-BE49-F238E27FC236}">
                <a16:creationId xmlns:a16="http://schemas.microsoft.com/office/drawing/2014/main" id="{BB652396-F826-450D-8CDB-F4852400F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378" y="2492896"/>
            <a:ext cx="1633417" cy="1633417"/>
          </a:xfrm>
          <a:prstGeom prst="rect">
            <a:avLst/>
          </a:prstGeom>
        </p:spPr>
      </p:pic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4C12FB32-79C2-46EB-AD7E-A0052200078A}"/>
              </a:ext>
            </a:extLst>
          </p:cNvPr>
          <p:cNvSpPr txBox="1">
            <a:spLocks/>
          </p:cNvSpPr>
          <p:nvPr/>
        </p:nvSpPr>
        <p:spPr>
          <a:xfrm>
            <a:off x="6984014" y="228519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Original Image</a:t>
            </a:r>
            <a:endParaRPr lang="en-US" sz="1000" b="1" dirty="0"/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9A19A422-FC46-47EF-852C-6C500793C116}"/>
              </a:ext>
            </a:extLst>
          </p:cNvPr>
          <p:cNvSpPr txBox="1">
            <a:spLocks/>
          </p:cNvSpPr>
          <p:nvPr/>
        </p:nvSpPr>
        <p:spPr>
          <a:xfrm>
            <a:off x="8759678" y="228519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MSAVI</a:t>
            </a:r>
            <a:endParaRPr lang="en-US" sz="1000" b="1" dirty="0"/>
          </a:p>
        </p:txBody>
      </p:sp>
      <p:pic>
        <p:nvPicPr>
          <p:cNvPr id="12" name="Grafik 11" descr="Ein Bild, das Baum, draußen, Pflanze enthält.&#10;&#10;Automatisch generierte Beschreibung">
            <a:extLst>
              <a:ext uri="{FF2B5EF4-FFF2-40B4-BE49-F238E27FC236}">
                <a16:creationId xmlns:a16="http://schemas.microsoft.com/office/drawing/2014/main" id="{575C07A8-00B6-4C82-9DB1-A4391F4043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575" y="2498387"/>
            <a:ext cx="1627926" cy="162792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A8B30F7-3FA4-4614-AC4C-17852ED2B8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298" y="4216522"/>
            <a:ext cx="1614903" cy="1627926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12BCB2CC-C952-4317-9860-08288312FAD1}"/>
              </a:ext>
            </a:extLst>
          </p:cNvPr>
          <p:cNvSpPr/>
          <p:nvPr/>
        </p:nvSpPr>
        <p:spPr>
          <a:xfrm rot="16200000">
            <a:off x="8857424" y="4101587"/>
            <a:ext cx="3361503" cy="144122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bg1"/>
              </a:gs>
            </a:gsLst>
            <a:lin ang="0" scaled="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097B918B-8083-4C11-9D9F-2AE1B3449282}"/>
              </a:ext>
            </a:extLst>
          </p:cNvPr>
          <p:cNvSpPr txBox="1">
            <a:spLocks/>
          </p:cNvSpPr>
          <p:nvPr/>
        </p:nvSpPr>
        <p:spPr>
          <a:xfrm>
            <a:off x="10651143" y="4084214"/>
            <a:ext cx="338340" cy="1744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40</a:t>
            </a:r>
            <a:endParaRPr lang="en-US" sz="1000" i="1" dirty="0"/>
          </a:p>
        </p:txBody>
      </p: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619E0D84-F01F-44A6-928B-A98FF2BB319B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610237" y="4173648"/>
            <a:ext cx="950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FD460F4B-92FC-41F5-9DE4-36EC502D07E1}"/>
              </a:ext>
            </a:extLst>
          </p:cNvPr>
          <p:cNvSpPr txBox="1">
            <a:spLocks/>
          </p:cNvSpPr>
          <p:nvPr/>
        </p:nvSpPr>
        <p:spPr>
          <a:xfrm>
            <a:off x="10651143" y="2418695"/>
            <a:ext cx="338340" cy="1744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80</a:t>
            </a:r>
            <a:endParaRPr lang="en-US" sz="1000" i="1" dirty="0"/>
          </a:p>
        </p:txBody>
      </p: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4A0BF9B7-8839-425A-819F-65F8BD833633}"/>
              </a:ext>
            </a:extLst>
          </p:cNvPr>
          <p:cNvCxnSpPr>
            <a:cxnSpLocks/>
          </p:cNvCxnSpPr>
          <p:nvPr/>
        </p:nvCxnSpPr>
        <p:spPr>
          <a:xfrm>
            <a:off x="10610237" y="2502420"/>
            <a:ext cx="950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Inhaltsplatzhalter 2">
            <a:extLst>
              <a:ext uri="{FF2B5EF4-FFF2-40B4-BE49-F238E27FC236}">
                <a16:creationId xmlns:a16="http://schemas.microsoft.com/office/drawing/2014/main" id="{7A19E17A-847A-4213-9843-8B824C1F9168}"/>
              </a:ext>
            </a:extLst>
          </p:cNvPr>
          <p:cNvSpPr txBox="1">
            <a:spLocks/>
          </p:cNvSpPr>
          <p:nvPr/>
        </p:nvSpPr>
        <p:spPr>
          <a:xfrm>
            <a:off x="10642882" y="5757243"/>
            <a:ext cx="338340" cy="1744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0</a:t>
            </a:r>
            <a:endParaRPr lang="en-US" sz="1000" i="1" dirty="0"/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18ECD6D6-15EA-4992-B3AF-3BD514883D5D}"/>
              </a:ext>
            </a:extLst>
          </p:cNvPr>
          <p:cNvCxnSpPr>
            <a:cxnSpLocks/>
          </p:cNvCxnSpPr>
          <p:nvPr/>
        </p:nvCxnSpPr>
        <p:spPr>
          <a:xfrm>
            <a:off x="10601976" y="5846677"/>
            <a:ext cx="950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Inhaltsplatzhalter 2">
            <a:extLst>
              <a:ext uri="{FF2B5EF4-FFF2-40B4-BE49-F238E27FC236}">
                <a16:creationId xmlns:a16="http://schemas.microsoft.com/office/drawing/2014/main" id="{A4C64226-9996-4797-BAED-5509E23335CF}"/>
              </a:ext>
            </a:extLst>
          </p:cNvPr>
          <p:cNvSpPr txBox="1">
            <a:spLocks/>
          </p:cNvSpPr>
          <p:nvPr/>
        </p:nvSpPr>
        <p:spPr>
          <a:xfrm>
            <a:off x="1296000" y="4699201"/>
            <a:ext cx="3431848" cy="14661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/>
              <a:t>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automatically</a:t>
            </a:r>
            <a:r>
              <a:rPr lang="de-DE" dirty="0"/>
              <a:t> </a:t>
            </a:r>
            <a:r>
              <a:rPr lang="de-DE" dirty="0" err="1"/>
              <a:t>adjusted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soil</a:t>
            </a:r>
            <a:r>
              <a:rPr lang="de-DE" dirty="0"/>
              <a:t> </a:t>
            </a:r>
            <a:r>
              <a:rPr lang="de-DE" dirty="0" err="1"/>
              <a:t>variations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619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63AA0-0FB2-40B7-8F76-12875DBDA4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Vegetation Analysis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CB3A18-0297-4224-A0DA-32C1AB1C7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Discussion</a:t>
            </a: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D22D95-8C7C-4C30-8BCE-320DE9B9F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cap="none" noProof="0" dirty="0"/>
              <a:t>Faculty of </a:t>
            </a:r>
            <a:r>
              <a:rPr lang="en-US" cap="none" noProof="0" dirty="0"/>
              <a:t>Mathematics and Computer Science</a:t>
            </a:r>
            <a:endParaRPr lang="en-US" noProof="0" dirty="0"/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F8D859-3C08-4B44-9795-3F3BC9EDDC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noProof="0" dirty="0"/>
              <a:t>Karsten Köhler, Student ID No. 8690570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6478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Discussion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232016"/>
            <a:ext cx="4712984" cy="1196984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vegetation indices yield contradictory results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reliable predictions are virtually impossible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49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9AAF818-E846-4717-9FF8-DB7EC82E8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08" y="3942222"/>
            <a:ext cx="1520536" cy="1520536"/>
          </a:xfrm>
          <a:prstGeom prst="rect">
            <a:avLst/>
          </a:prstGeom>
        </p:spPr>
      </p:pic>
      <p:pic>
        <p:nvPicPr>
          <p:cNvPr id="11" name="Grafik 10" descr="Ein Bild, das draußen enthält.&#10;&#10;Automatisch generierte Beschreibung">
            <a:extLst>
              <a:ext uri="{FF2B5EF4-FFF2-40B4-BE49-F238E27FC236}">
                <a16:creationId xmlns:a16="http://schemas.microsoft.com/office/drawing/2014/main" id="{7427E88B-CD15-47E7-B702-9683989C5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410" y="3942222"/>
            <a:ext cx="1520536" cy="1520536"/>
          </a:xfrm>
          <a:prstGeom prst="rect">
            <a:avLst/>
          </a:prstGeom>
        </p:spPr>
      </p:pic>
      <p:pic>
        <p:nvPicPr>
          <p:cNvPr id="13" name="Grafik 12" descr="Ein Bild, das Baum, draußen, Pflanze enthält.&#10;&#10;Automatisch generierte Beschreibung">
            <a:extLst>
              <a:ext uri="{FF2B5EF4-FFF2-40B4-BE49-F238E27FC236}">
                <a16:creationId xmlns:a16="http://schemas.microsoft.com/office/drawing/2014/main" id="{55659FF8-C63A-4E10-A889-C1A23C8219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612" y="3942222"/>
            <a:ext cx="1508372" cy="1520536"/>
          </a:xfrm>
          <a:prstGeom prst="rect">
            <a:avLst/>
          </a:prstGeom>
        </p:spPr>
      </p:pic>
      <p:pic>
        <p:nvPicPr>
          <p:cNvPr id="15" name="Grafik 14" descr="Ein Bild, das Regen enthält.&#10;&#10;Automatisch generierte Beschreibung">
            <a:extLst>
              <a:ext uri="{FF2B5EF4-FFF2-40B4-BE49-F238E27FC236}">
                <a16:creationId xmlns:a16="http://schemas.microsoft.com/office/drawing/2014/main" id="{64E42B1A-E47C-4099-96F1-83D6FA7E64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650" y="3942222"/>
            <a:ext cx="1520536" cy="1520536"/>
          </a:xfrm>
          <a:prstGeom prst="rect">
            <a:avLst/>
          </a:prstGeom>
        </p:spPr>
      </p:pic>
      <p:pic>
        <p:nvPicPr>
          <p:cNvPr id="17" name="Grafik 16" descr="Ein Bild, das alt enthält.&#10;&#10;Automatisch generierte Beschreibung">
            <a:extLst>
              <a:ext uri="{FF2B5EF4-FFF2-40B4-BE49-F238E27FC236}">
                <a16:creationId xmlns:a16="http://schemas.microsoft.com/office/drawing/2014/main" id="{3EDC7C35-AE7F-4A87-BB64-49B8576460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852" y="3942222"/>
            <a:ext cx="1520536" cy="1520536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59FA8F23-E5D3-4C67-88B4-B4DD941DB7C8}"/>
              </a:ext>
            </a:extLst>
          </p:cNvPr>
          <p:cNvSpPr/>
          <p:nvPr/>
        </p:nvSpPr>
        <p:spPr>
          <a:xfrm>
            <a:off x="9904056" y="3942222"/>
            <a:ext cx="1520536" cy="1520536"/>
          </a:xfrm>
          <a:prstGeom prst="rect">
            <a:avLst/>
          </a:prstGeom>
          <a:solidFill>
            <a:schemeClr val="bg1"/>
          </a:solidFill>
          <a:ln>
            <a:solidFill>
              <a:srgbClr val="00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200" b="1" dirty="0">
                <a:solidFill>
                  <a:srgbClr val="006666"/>
                </a:solidFill>
              </a:rPr>
              <a:t>?</a:t>
            </a:r>
            <a:endParaRPr lang="en-US" b="1" dirty="0">
              <a:solidFill>
                <a:srgbClr val="006666"/>
              </a:solidFill>
            </a:endParaRPr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143F49FC-45B1-4E46-8A7C-0B162CD3423C}"/>
              </a:ext>
            </a:extLst>
          </p:cNvPr>
          <p:cNvSpPr txBox="1">
            <a:spLocks/>
          </p:cNvSpPr>
          <p:nvPr/>
        </p:nvSpPr>
        <p:spPr>
          <a:xfrm>
            <a:off x="1002404" y="5492255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RVI</a:t>
            </a:r>
            <a:endParaRPr lang="en-US" sz="1000" b="1" dirty="0"/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id="{269F05BA-4CC9-47B3-997D-1C1D04422788}"/>
              </a:ext>
            </a:extLst>
          </p:cNvPr>
          <p:cNvSpPr txBox="1">
            <a:spLocks/>
          </p:cNvSpPr>
          <p:nvPr/>
        </p:nvSpPr>
        <p:spPr>
          <a:xfrm>
            <a:off x="2807606" y="5492255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NDVI</a:t>
            </a:r>
            <a:endParaRPr lang="en-US" sz="1000" b="1" dirty="0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206F6F0D-8576-4188-8BD8-EDB4EF13F19F}"/>
              </a:ext>
            </a:extLst>
          </p:cNvPr>
          <p:cNvSpPr txBox="1">
            <a:spLocks/>
          </p:cNvSpPr>
          <p:nvPr/>
        </p:nvSpPr>
        <p:spPr>
          <a:xfrm>
            <a:off x="4612808" y="5492255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EVI</a:t>
            </a:r>
            <a:endParaRPr lang="en-US" sz="1000" b="1" dirty="0"/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563776D7-A2DA-4080-AE07-861F6ACC6055}"/>
              </a:ext>
            </a:extLst>
          </p:cNvPr>
          <p:cNvSpPr txBox="1">
            <a:spLocks/>
          </p:cNvSpPr>
          <p:nvPr/>
        </p:nvSpPr>
        <p:spPr>
          <a:xfrm>
            <a:off x="6418010" y="5492255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SAVI</a:t>
            </a:r>
            <a:endParaRPr lang="en-US" sz="1000" b="1" dirty="0"/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2F22D699-051E-43AA-9B21-3FAF09EF7123}"/>
              </a:ext>
            </a:extLst>
          </p:cNvPr>
          <p:cNvSpPr txBox="1">
            <a:spLocks/>
          </p:cNvSpPr>
          <p:nvPr/>
        </p:nvSpPr>
        <p:spPr>
          <a:xfrm>
            <a:off x="8223212" y="5492255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MSAVI</a:t>
            </a:r>
            <a:endParaRPr lang="en-US" sz="1000" b="1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2DD777E1-695E-416F-9011-88105B3355A5}"/>
              </a:ext>
            </a:extLst>
          </p:cNvPr>
          <p:cNvSpPr txBox="1">
            <a:spLocks/>
          </p:cNvSpPr>
          <p:nvPr/>
        </p:nvSpPr>
        <p:spPr>
          <a:xfrm>
            <a:off x="10028414" y="5492255"/>
            <a:ext cx="1296144" cy="3130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 dirty="0"/>
              <a:t>Vegetation Density Prediction</a:t>
            </a:r>
          </a:p>
        </p:txBody>
      </p:sp>
    </p:spTree>
    <p:extLst>
      <p:ext uri="{BB962C8B-B14F-4D97-AF65-F5344CB8AC3E}">
        <p14:creationId xmlns:p14="http://schemas.microsoft.com/office/powerpoint/2010/main" val="346610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7EC44E-9136-4FD9-AD54-01BFADF76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Convolutional Neural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9026C2-3338-41A1-8FE2-CC66DBBF3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088000"/>
            <a:ext cx="4800000" cy="3933287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special subclass of Deep Neural Networks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highly efficient on grid-like data like images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extensive reuse of parameters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consists of convolution / pooling layers</a:t>
            </a:r>
          </a:p>
          <a:p>
            <a:pPr lvl="1"/>
            <a:endParaRPr lang="en-US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9F7CC1-0E9F-493C-AF41-BBDBB6435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010805-49FD-4F18-8380-BF631B438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3346D2-39C7-4D3B-9EA1-1953D10B4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5</a:t>
            </a:fld>
            <a:endParaRPr lang="de-DE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7874CE4-F598-4E84-A5CF-9D0196DF143F}"/>
              </a:ext>
            </a:extLst>
          </p:cNvPr>
          <p:cNvGrpSpPr/>
          <p:nvPr/>
        </p:nvGrpSpPr>
        <p:grpSpPr>
          <a:xfrm>
            <a:off x="7578285" y="2416772"/>
            <a:ext cx="3433533" cy="3313839"/>
            <a:chOff x="7486774" y="2397722"/>
            <a:chExt cx="3433533" cy="3313839"/>
          </a:xfrm>
        </p:grpSpPr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C926041C-86D5-4641-A93F-8D4978B96B29}"/>
                </a:ext>
              </a:extLst>
            </p:cNvPr>
            <p:cNvSpPr/>
            <p:nvPr/>
          </p:nvSpPr>
          <p:spPr>
            <a:xfrm>
              <a:off x="8709552" y="3683428"/>
              <a:ext cx="987976" cy="987976"/>
            </a:xfrm>
            <a:custGeom>
              <a:avLst/>
              <a:gdLst>
                <a:gd name="connsiteX0" fmla="*/ 0 w 987976"/>
                <a:gd name="connsiteY0" fmla="*/ 493988 h 987976"/>
                <a:gd name="connsiteX1" fmla="*/ 493988 w 987976"/>
                <a:gd name="connsiteY1" fmla="*/ 0 h 987976"/>
                <a:gd name="connsiteX2" fmla="*/ 987976 w 987976"/>
                <a:gd name="connsiteY2" fmla="*/ 493988 h 987976"/>
                <a:gd name="connsiteX3" fmla="*/ 493988 w 987976"/>
                <a:gd name="connsiteY3" fmla="*/ 987976 h 987976"/>
                <a:gd name="connsiteX4" fmla="*/ 0 w 987976"/>
                <a:gd name="connsiteY4" fmla="*/ 493988 h 987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7976" h="987976">
                  <a:moveTo>
                    <a:pt x="0" y="493988"/>
                  </a:moveTo>
                  <a:cubicBezTo>
                    <a:pt x="0" y="221166"/>
                    <a:pt x="221166" y="0"/>
                    <a:pt x="493988" y="0"/>
                  </a:cubicBezTo>
                  <a:cubicBezTo>
                    <a:pt x="766810" y="0"/>
                    <a:pt x="987976" y="221166"/>
                    <a:pt x="987976" y="493988"/>
                  </a:cubicBezTo>
                  <a:cubicBezTo>
                    <a:pt x="987976" y="766810"/>
                    <a:pt x="766810" y="987976"/>
                    <a:pt x="493988" y="987976"/>
                  </a:cubicBezTo>
                  <a:cubicBezTo>
                    <a:pt x="221166" y="987976"/>
                    <a:pt x="0" y="766810"/>
                    <a:pt x="0" y="49398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941" tIns="152941" rIns="152941" bIns="152941" numCol="1" spcCol="1270" anchor="ctr" anchorCtr="0">
              <a:noAutofit/>
            </a:bodyPr>
            <a:lstStyle/>
            <a:p>
              <a:pPr marL="0" lvl="0" indent="0" algn="ctr" defTabSz="5778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300" kern="1200" dirty="0" err="1"/>
                <a:t>Neural</a:t>
              </a:r>
              <a:r>
                <a:rPr lang="de-DE" sz="1300" kern="1200" dirty="0"/>
                <a:t> Networks</a:t>
              </a:r>
              <a:endParaRPr lang="en-US" sz="1300" kern="1200" dirty="0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83E9CFEA-5A95-476C-B7A3-86A8606EFA28}"/>
                </a:ext>
              </a:extLst>
            </p:cNvPr>
            <p:cNvSpPr/>
            <p:nvPr/>
          </p:nvSpPr>
          <p:spPr>
            <a:xfrm rot="16200000">
              <a:off x="9054676" y="3515400"/>
              <a:ext cx="297728" cy="38326"/>
            </a:xfrm>
            <a:custGeom>
              <a:avLst/>
              <a:gdLst>
                <a:gd name="connsiteX0" fmla="*/ 0 w 297728"/>
                <a:gd name="connsiteY0" fmla="*/ 19163 h 38326"/>
                <a:gd name="connsiteX1" fmla="*/ 297728 w 297728"/>
                <a:gd name="connsiteY1" fmla="*/ 19163 h 3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728" h="38326">
                  <a:moveTo>
                    <a:pt x="0" y="19163"/>
                  </a:moveTo>
                  <a:lnTo>
                    <a:pt x="297728" y="19163"/>
                  </a:ln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spcFirstLastPara="0" vert="horz" wrap="square" lIns="154121" tIns="11720" rIns="154121" bIns="1172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F49D24D9-885D-4551-8F7B-3E8D3D9D1F31}"/>
                </a:ext>
              </a:extLst>
            </p:cNvPr>
            <p:cNvSpPr/>
            <p:nvPr/>
          </p:nvSpPr>
          <p:spPr>
            <a:xfrm>
              <a:off x="8709552" y="2397722"/>
              <a:ext cx="987976" cy="987976"/>
            </a:xfrm>
            <a:custGeom>
              <a:avLst/>
              <a:gdLst>
                <a:gd name="connsiteX0" fmla="*/ 0 w 987976"/>
                <a:gd name="connsiteY0" fmla="*/ 493988 h 987976"/>
                <a:gd name="connsiteX1" fmla="*/ 493988 w 987976"/>
                <a:gd name="connsiteY1" fmla="*/ 0 h 987976"/>
                <a:gd name="connsiteX2" fmla="*/ 987976 w 987976"/>
                <a:gd name="connsiteY2" fmla="*/ 493988 h 987976"/>
                <a:gd name="connsiteX3" fmla="*/ 493988 w 987976"/>
                <a:gd name="connsiteY3" fmla="*/ 987976 h 987976"/>
                <a:gd name="connsiteX4" fmla="*/ 0 w 987976"/>
                <a:gd name="connsiteY4" fmla="*/ 493988 h 987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7976" h="987976">
                  <a:moveTo>
                    <a:pt x="0" y="493988"/>
                  </a:moveTo>
                  <a:cubicBezTo>
                    <a:pt x="0" y="221166"/>
                    <a:pt x="221166" y="0"/>
                    <a:pt x="493988" y="0"/>
                  </a:cubicBezTo>
                  <a:cubicBezTo>
                    <a:pt x="766810" y="0"/>
                    <a:pt x="987976" y="221166"/>
                    <a:pt x="987976" y="493988"/>
                  </a:cubicBezTo>
                  <a:cubicBezTo>
                    <a:pt x="987976" y="766810"/>
                    <a:pt x="766810" y="987976"/>
                    <a:pt x="493988" y="987976"/>
                  </a:cubicBezTo>
                  <a:cubicBezTo>
                    <a:pt x="221166" y="987976"/>
                    <a:pt x="0" y="766810"/>
                    <a:pt x="0" y="49398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0401" tIns="150401" rIns="150401" bIns="150401" numCol="1" spcCol="1270" anchor="ctr" anchorCtr="0">
              <a:noAutofit/>
            </a:bodyPr>
            <a:lstStyle/>
            <a:p>
              <a:pPr marL="0" lvl="0" indent="0" algn="ctr" defTabSz="4000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100" kern="1200" dirty="0" err="1"/>
                <a:t>Recurrent</a:t>
              </a:r>
              <a:r>
                <a:rPr lang="de-DE" sz="1100" kern="1200" dirty="0"/>
                <a:t> </a:t>
              </a:r>
              <a:r>
                <a:rPr lang="de-DE" sz="1100" kern="1200" dirty="0" err="1"/>
                <a:t>Neural</a:t>
              </a:r>
              <a:r>
                <a:rPr lang="de-DE" sz="1100" kern="1200" dirty="0"/>
                <a:t> Networks</a:t>
              </a:r>
              <a:endParaRPr lang="en-US" sz="1100" kern="1200" dirty="0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22B66E9A-0712-42B0-9C99-85490F95AE93}"/>
                </a:ext>
              </a:extLst>
            </p:cNvPr>
            <p:cNvSpPr/>
            <p:nvPr/>
          </p:nvSpPr>
          <p:spPr>
            <a:xfrm rot="20520000">
              <a:off x="9666065" y="3959600"/>
              <a:ext cx="297728" cy="38326"/>
            </a:xfrm>
            <a:custGeom>
              <a:avLst/>
              <a:gdLst>
                <a:gd name="connsiteX0" fmla="*/ 0 w 297728"/>
                <a:gd name="connsiteY0" fmla="*/ 19163 h 38326"/>
                <a:gd name="connsiteX1" fmla="*/ 297728 w 297728"/>
                <a:gd name="connsiteY1" fmla="*/ 19163 h 3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728" h="38326">
                  <a:moveTo>
                    <a:pt x="0" y="19163"/>
                  </a:moveTo>
                  <a:lnTo>
                    <a:pt x="297728" y="19163"/>
                  </a:ln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spcFirstLastPara="0" vert="horz" wrap="square" lIns="154121" tIns="11720" rIns="154120" bIns="1171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7558765B-8DDD-4780-B329-9F15D25E90D8}"/>
                </a:ext>
              </a:extLst>
            </p:cNvPr>
            <p:cNvSpPr/>
            <p:nvPr/>
          </p:nvSpPr>
          <p:spPr>
            <a:xfrm>
              <a:off x="9932331" y="3286123"/>
              <a:ext cx="987976" cy="987976"/>
            </a:xfrm>
            <a:custGeom>
              <a:avLst/>
              <a:gdLst>
                <a:gd name="connsiteX0" fmla="*/ 0 w 987976"/>
                <a:gd name="connsiteY0" fmla="*/ 493988 h 987976"/>
                <a:gd name="connsiteX1" fmla="*/ 493988 w 987976"/>
                <a:gd name="connsiteY1" fmla="*/ 0 h 987976"/>
                <a:gd name="connsiteX2" fmla="*/ 987976 w 987976"/>
                <a:gd name="connsiteY2" fmla="*/ 493988 h 987976"/>
                <a:gd name="connsiteX3" fmla="*/ 493988 w 987976"/>
                <a:gd name="connsiteY3" fmla="*/ 987976 h 987976"/>
                <a:gd name="connsiteX4" fmla="*/ 0 w 987976"/>
                <a:gd name="connsiteY4" fmla="*/ 493988 h 987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7976" h="987976">
                  <a:moveTo>
                    <a:pt x="0" y="493988"/>
                  </a:moveTo>
                  <a:cubicBezTo>
                    <a:pt x="0" y="221166"/>
                    <a:pt x="221166" y="0"/>
                    <a:pt x="493988" y="0"/>
                  </a:cubicBezTo>
                  <a:cubicBezTo>
                    <a:pt x="766810" y="0"/>
                    <a:pt x="987976" y="221166"/>
                    <a:pt x="987976" y="493988"/>
                  </a:cubicBezTo>
                  <a:cubicBezTo>
                    <a:pt x="987976" y="766810"/>
                    <a:pt x="766810" y="987976"/>
                    <a:pt x="493988" y="987976"/>
                  </a:cubicBezTo>
                  <a:cubicBezTo>
                    <a:pt x="221166" y="987976"/>
                    <a:pt x="0" y="766810"/>
                    <a:pt x="0" y="49398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0401" tIns="150401" rIns="150401" bIns="150401" numCol="1" spcCol="1270" anchor="ctr" anchorCtr="0">
              <a:noAutofit/>
            </a:bodyPr>
            <a:lstStyle/>
            <a:p>
              <a:pPr marL="0" lvl="0" indent="0" algn="ctr" defTabSz="4000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100" kern="1200" dirty="0"/>
                <a:t>Auto-encoder</a:t>
              </a:r>
              <a:endParaRPr lang="en-US" sz="1100" kern="1200" dirty="0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90BED554-B198-470A-998A-206B29428DF1}"/>
                </a:ext>
              </a:extLst>
            </p:cNvPr>
            <p:cNvSpPr/>
            <p:nvPr/>
          </p:nvSpPr>
          <p:spPr>
            <a:xfrm rot="3240000">
              <a:off x="9432535" y="4678332"/>
              <a:ext cx="297728" cy="38326"/>
            </a:xfrm>
            <a:custGeom>
              <a:avLst/>
              <a:gdLst>
                <a:gd name="connsiteX0" fmla="*/ 0 w 297728"/>
                <a:gd name="connsiteY0" fmla="*/ 19163 h 38326"/>
                <a:gd name="connsiteX1" fmla="*/ 297728 w 297728"/>
                <a:gd name="connsiteY1" fmla="*/ 19163 h 3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728" h="38326">
                  <a:moveTo>
                    <a:pt x="0" y="19163"/>
                  </a:moveTo>
                  <a:lnTo>
                    <a:pt x="297728" y="19163"/>
                  </a:ln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spcFirstLastPara="0" vert="horz" wrap="square" lIns="154120" tIns="11718" rIns="154121" bIns="1172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A38D96C9-4836-49F7-9397-9C5B398E6472}"/>
                </a:ext>
              </a:extLst>
            </p:cNvPr>
            <p:cNvSpPr/>
            <p:nvPr/>
          </p:nvSpPr>
          <p:spPr>
            <a:xfrm>
              <a:off x="9465271" y="4723585"/>
              <a:ext cx="987976" cy="987976"/>
            </a:xfrm>
            <a:custGeom>
              <a:avLst/>
              <a:gdLst>
                <a:gd name="connsiteX0" fmla="*/ 0 w 987976"/>
                <a:gd name="connsiteY0" fmla="*/ 493988 h 987976"/>
                <a:gd name="connsiteX1" fmla="*/ 493988 w 987976"/>
                <a:gd name="connsiteY1" fmla="*/ 0 h 987976"/>
                <a:gd name="connsiteX2" fmla="*/ 987976 w 987976"/>
                <a:gd name="connsiteY2" fmla="*/ 493988 h 987976"/>
                <a:gd name="connsiteX3" fmla="*/ 493988 w 987976"/>
                <a:gd name="connsiteY3" fmla="*/ 987976 h 987976"/>
                <a:gd name="connsiteX4" fmla="*/ 0 w 987976"/>
                <a:gd name="connsiteY4" fmla="*/ 493988 h 987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7976" h="987976">
                  <a:moveTo>
                    <a:pt x="0" y="493988"/>
                  </a:moveTo>
                  <a:cubicBezTo>
                    <a:pt x="0" y="221166"/>
                    <a:pt x="221166" y="0"/>
                    <a:pt x="493988" y="0"/>
                  </a:cubicBezTo>
                  <a:cubicBezTo>
                    <a:pt x="766810" y="0"/>
                    <a:pt x="987976" y="221166"/>
                    <a:pt x="987976" y="493988"/>
                  </a:cubicBezTo>
                  <a:cubicBezTo>
                    <a:pt x="987976" y="766810"/>
                    <a:pt x="766810" y="987976"/>
                    <a:pt x="493988" y="987976"/>
                  </a:cubicBezTo>
                  <a:cubicBezTo>
                    <a:pt x="221166" y="987976"/>
                    <a:pt x="0" y="766810"/>
                    <a:pt x="0" y="49398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0401" tIns="150401" rIns="150401" bIns="150401" numCol="1" spcCol="1270" anchor="ctr" anchorCtr="0">
              <a:noAutofit/>
            </a:bodyPr>
            <a:lstStyle/>
            <a:p>
              <a:pPr marL="0" lvl="0" indent="0" algn="ctr" defTabSz="4000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400" kern="1200" dirty="0"/>
                <a:t>…</a:t>
              </a:r>
              <a:endParaRPr lang="en-US" sz="1100" kern="1200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1508AE20-0221-4547-BC14-6F9C8D759A1C}"/>
                </a:ext>
              </a:extLst>
            </p:cNvPr>
            <p:cNvSpPr/>
            <p:nvPr/>
          </p:nvSpPr>
          <p:spPr>
            <a:xfrm rot="18360000">
              <a:off x="8676817" y="4678331"/>
              <a:ext cx="297729" cy="38327"/>
            </a:xfrm>
            <a:custGeom>
              <a:avLst/>
              <a:gdLst>
                <a:gd name="connsiteX0" fmla="*/ 0 w 297728"/>
                <a:gd name="connsiteY0" fmla="*/ 19163 h 38326"/>
                <a:gd name="connsiteX1" fmla="*/ 297728 w 297728"/>
                <a:gd name="connsiteY1" fmla="*/ 19163 h 3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728" h="38326">
                  <a:moveTo>
                    <a:pt x="297728" y="19163"/>
                  </a:moveTo>
                  <a:lnTo>
                    <a:pt x="0" y="19163"/>
                  </a:ln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spcFirstLastPara="0" vert="horz" wrap="square" lIns="154121" tIns="11720" rIns="154122" bIns="1172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A1E68D89-1B36-4971-A70F-52CD71870943}"/>
                </a:ext>
              </a:extLst>
            </p:cNvPr>
            <p:cNvSpPr/>
            <p:nvPr/>
          </p:nvSpPr>
          <p:spPr>
            <a:xfrm>
              <a:off x="7953834" y="4723585"/>
              <a:ext cx="987976" cy="987976"/>
            </a:xfrm>
            <a:custGeom>
              <a:avLst/>
              <a:gdLst>
                <a:gd name="connsiteX0" fmla="*/ 0 w 987976"/>
                <a:gd name="connsiteY0" fmla="*/ 493988 h 987976"/>
                <a:gd name="connsiteX1" fmla="*/ 493988 w 987976"/>
                <a:gd name="connsiteY1" fmla="*/ 0 h 987976"/>
                <a:gd name="connsiteX2" fmla="*/ 987976 w 987976"/>
                <a:gd name="connsiteY2" fmla="*/ 493988 h 987976"/>
                <a:gd name="connsiteX3" fmla="*/ 493988 w 987976"/>
                <a:gd name="connsiteY3" fmla="*/ 987976 h 987976"/>
                <a:gd name="connsiteX4" fmla="*/ 0 w 987976"/>
                <a:gd name="connsiteY4" fmla="*/ 493988 h 987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7976" h="987976">
                  <a:moveTo>
                    <a:pt x="0" y="493988"/>
                  </a:moveTo>
                  <a:cubicBezTo>
                    <a:pt x="0" y="221166"/>
                    <a:pt x="221166" y="0"/>
                    <a:pt x="493988" y="0"/>
                  </a:cubicBezTo>
                  <a:cubicBezTo>
                    <a:pt x="766810" y="0"/>
                    <a:pt x="987976" y="221166"/>
                    <a:pt x="987976" y="493988"/>
                  </a:cubicBezTo>
                  <a:cubicBezTo>
                    <a:pt x="987976" y="766810"/>
                    <a:pt x="766810" y="987976"/>
                    <a:pt x="493988" y="987976"/>
                  </a:cubicBezTo>
                  <a:cubicBezTo>
                    <a:pt x="221166" y="987976"/>
                    <a:pt x="0" y="766810"/>
                    <a:pt x="0" y="493988"/>
                  </a:cubicBezTo>
                  <a:close/>
                </a:path>
              </a:pathLst>
            </a:custGeom>
            <a:solidFill>
              <a:srgbClr val="006666"/>
            </a:solidFill>
            <a:ln>
              <a:noFill/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0401" tIns="150401" rIns="150401" bIns="150401" numCol="1" spcCol="1270" anchor="ctr" anchorCtr="0">
              <a:noAutofit/>
            </a:bodyPr>
            <a:lstStyle/>
            <a:p>
              <a:pPr marL="0" lvl="0" indent="0" algn="ctr" defTabSz="4000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800" b="1" kern="1200" dirty="0" err="1">
                  <a:solidFill>
                    <a:schemeClr val="bg1"/>
                  </a:solidFill>
                </a:rPr>
                <a:t>Convolutional</a:t>
              </a:r>
              <a:r>
                <a:rPr lang="de-DE" sz="800" b="1" kern="1200" dirty="0">
                  <a:solidFill>
                    <a:schemeClr val="bg1"/>
                  </a:solidFill>
                </a:rPr>
                <a:t> </a:t>
              </a:r>
              <a:r>
                <a:rPr lang="de-DE" sz="800" b="1" kern="1200" dirty="0" err="1">
                  <a:solidFill>
                    <a:schemeClr val="bg1"/>
                  </a:solidFill>
                </a:rPr>
                <a:t>Neural</a:t>
              </a:r>
              <a:r>
                <a:rPr lang="de-DE" sz="800" b="1" kern="1200" dirty="0">
                  <a:solidFill>
                    <a:schemeClr val="bg1"/>
                  </a:solidFill>
                </a:rPr>
                <a:t> Networks</a:t>
              </a:r>
              <a:endParaRPr lang="en-US" sz="800" b="1" kern="1200" dirty="0">
                <a:solidFill>
                  <a:schemeClr val="bg1"/>
                </a:solidFill>
              </a:endParaRPr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7CBDADCF-5F43-4340-9B6B-A292129625B2}"/>
                </a:ext>
              </a:extLst>
            </p:cNvPr>
            <p:cNvSpPr/>
            <p:nvPr/>
          </p:nvSpPr>
          <p:spPr>
            <a:xfrm rot="1080000">
              <a:off x="8443287" y="3959599"/>
              <a:ext cx="297729" cy="38327"/>
            </a:xfrm>
            <a:custGeom>
              <a:avLst/>
              <a:gdLst>
                <a:gd name="connsiteX0" fmla="*/ 0 w 297728"/>
                <a:gd name="connsiteY0" fmla="*/ 19163 h 38326"/>
                <a:gd name="connsiteX1" fmla="*/ 297728 w 297728"/>
                <a:gd name="connsiteY1" fmla="*/ 19163 h 3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728" h="38326">
                  <a:moveTo>
                    <a:pt x="297728" y="19163"/>
                  </a:moveTo>
                  <a:lnTo>
                    <a:pt x="0" y="19163"/>
                  </a:ln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spcFirstLastPara="0" vert="horz" wrap="square" lIns="154121" tIns="11720" rIns="154121" bIns="1172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1FFC0269-1844-4639-9E38-5A9FA79331CB}"/>
                </a:ext>
              </a:extLst>
            </p:cNvPr>
            <p:cNvSpPr/>
            <p:nvPr/>
          </p:nvSpPr>
          <p:spPr>
            <a:xfrm>
              <a:off x="7486774" y="3286123"/>
              <a:ext cx="987976" cy="987976"/>
            </a:xfrm>
            <a:custGeom>
              <a:avLst/>
              <a:gdLst>
                <a:gd name="connsiteX0" fmla="*/ 0 w 987976"/>
                <a:gd name="connsiteY0" fmla="*/ 493988 h 987976"/>
                <a:gd name="connsiteX1" fmla="*/ 493988 w 987976"/>
                <a:gd name="connsiteY1" fmla="*/ 0 h 987976"/>
                <a:gd name="connsiteX2" fmla="*/ 987976 w 987976"/>
                <a:gd name="connsiteY2" fmla="*/ 493988 h 987976"/>
                <a:gd name="connsiteX3" fmla="*/ 493988 w 987976"/>
                <a:gd name="connsiteY3" fmla="*/ 987976 h 987976"/>
                <a:gd name="connsiteX4" fmla="*/ 0 w 987976"/>
                <a:gd name="connsiteY4" fmla="*/ 493988 h 987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7976" h="987976">
                  <a:moveTo>
                    <a:pt x="0" y="493988"/>
                  </a:moveTo>
                  <a:cubicBezTo>
                    <a:pt x="0" y="221166"/>
                    <a:pt x="221166" y="0"/>
                    <a:pt x="493988" y="0"/>
                  </a:cubicBezTo>
                  <a:cubicBezTo>
                    <a:pt x="766810" y="0"/>
                    <a:pt x="987976" y="221166"/>
                    <a:pt x="987976" y="493988"/>
                  </a:cubicBezTo>
                  <a:cubicBezTo>
                    <a:pt x="987976" y="766810"/>
                    <a:pt x="766810" y="987976"/>
                    <a:pt x="493988" y="987976"/>
                  </a:cubicBezTo>
                  <a:cubicBezTo>
                    <a:pt x="221166" y="987976"/>
                    <a:pt x="0" y="766810"/>
                    <a:pt x="0" y="49398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0401" tIns="150401" rIns="150401" bIns="150401" numCol="1" spcCol="1270" anchor="ctr" anchorCtr="0">
              <a:noAutofit/>
            </a:bodyPr>
            <a:lstStyle/>
            <a:p>
              <a:pPr marL="0" lvl="0" indent="0" algn="ctr" defTabSz="4000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100" kern="1200" dirty="0"/>
                <a:t>Generative </a:t>
              </a:r>
              <a:r>
                <a:rPr lang="de-DE" sz="1100" kern="1200" dirty="0" err="1"/>
                <a:t>Adversarial</a:t>
              </a:r>
              <a:r>
                <a:rPr lang="de-DE" sz="1100" kern="1200" dirty="0"/>
                <a:t> Network</a:t>
              </a:r>
              <a:endParaRPr lang="en-US" sz="1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16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Discussion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088000"/>
            <a:ext cx="6456184" cy="2205095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optimized for very specific set of hardware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only green vegetation, no dead vegetation, no other obstacles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no information about height and robustness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is subject to frequent changes</a:t>
            </a:r>
          </a:p>
          <a:p>
            <a:endParaRPr lang="en-US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50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E01289A-2759-40B0-A69A-F2198237416A}"/>
              </a:ext>
            </a:extLst>
          </p:cNvPr>
          <p:cNvSpPr txBox="1"/>
          <p:nvPr/>
        </p:nvSpPr>
        <p:spPr>
          <a:xfrm>
            <a:off x="3719736" y="4831992"/>
            <a:ext cx="4752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Recommendation</a:t>
            </a:r>
            <a:endParaRPr lang="de-DE" b="1" dirty="0"/>
          </a:p>
          <a:p>
            <a:pPr lvl="1"/>
            <a:r>
              <a:rPr lang="en-US" dirty="0"/>
              <a:t>With the present results, vegetation indices cannot be used in a reliable way. Further research on this topic is required. </a:t>
            </a:r>
          </a:p>
        </p:txBody>
      </p:sp>
    </p:spTree>
    <p:extLst>
      <p:ext uri="{BB962C8B-B14F-4D97-AF65-F5344CB8AC3E}">
        <p14:creationId xmlns:p14="http://schemas.microsoft.com/office/powerpoint/2010/main" val="377976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63AA0-0FB2-40B7-8F76-12875DBDA4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Conclusion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CB3A18-0297-4224-A0DA-32C1AB1C7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Final Thoughts</a:t>
            </a: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D22D95-8C7C-4C30-8BCE-320DE9B9F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cap="none" noProof="0" dirty="0"/>
              <a:t>Faculty of </a:t>
            </a:r>
            <a:r>
              <a:rPr lang="en-US" cap="none" noProof="0" dirty="0"/>
              <a:t>Mathematics and Computer Science</a:t>
            </a:r>
            <a:endParaRPr lang="en-US" noProof="0" dirty="0"/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F8D859-3C08-4B44-9795-3F3BC9EDDC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noProof="0" dirty="0"/>
              <a:t>Karsten Köhler, Student ID No. 8690570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7598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Conclusion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304024"/>
            <a:ext cx="9696544" cy="2709152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U-Net and FC-</a:t>
            </a:r>
            <a:r>
              <a:rPr lang="en-US" noProof="0" dirty="0" err="1"/>
              <a:t>DenseNet</a:t>
            </a:r>
            <a:r>
              <a:rPr lang="en-US" noProof="0" dirty="0"/>
              <a:t> both provide respectable predictions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W-Net had no marketable outcome, further research possible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Dataset needs more accurate labels and more diverse terrain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Many concerns regarding use of vegetation indices, further research possible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52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02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63AA0-0FB2-40B7-8F76-12875DBDA4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21346" y="3585549"/>
            <a:ext cx="2749307" cy="521211"/>
          </a:xfrm>
        </p:spPr>
        <p:txBody>
          <a:bodyPr/>
          <a:lstStyle/>
          <a:p>
            <a:pPr algn="ctr"/>
            <a:r>
              <a:rPr lang="en-US" noProof="0" dirty="0"/>
              <a:t>Thank you!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CB3A18-0297-4224-A0DA-32C1AB1C7A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68734" y="4439523"/>
            <a:ext cx="3854532" cy="521211"/>
          </a:xfrm>
        </p:spPr>
        <p:txBody>
          <a:bodyPr/>
          <a:lstStyle/>
          <a:p>
            <a:pPr algn="ctr"/>
            <a:r>
              <a:rPr lang="en-US" noProof="0" dirty="0"/>
              <a:t>Question &amp; Discussions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D22D95-8C7C-4C30-8BCE-320DE9B9F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cap="none" noProof="0" dirty="0"/>
              <a:t>Faculty of </a:t>
            </a:r>
            <a:r>
              <a:rPr lang="en-US" cap="none" noProof="0" dirty="0"/>
              <a:t>Mathematics and Computer Science</a:t>
            </a:r>
            <a:endParaRPr lang="en-US" noProof="0" dirty="0"/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F8D859-3C08-4B44-9795-3F3BC9EDDC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noProof="0" dirty="0"/>
              <a:t>Karsten Köhler, Student ID No. 8690570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5142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4B227-B68A-434C-B8A8-D283963F0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Convolution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3D33C4-05E0-4D23-A701-FCE5B19D6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DEC9E8-637A-462B-984C-CE01D0176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E07A5D-FBA4-42B0-AA5C-655AEEB57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6</a:t>
            </a:fld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94AFFBB-9111-48FD-8009-EAB65436B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000" y="3633307"/>
            <a:ext cx="4787453" cy="2297978"/>
          </a:xfrm>
          <a:prstGeom prst="rect">
            <a:avLst/>
          </a:prstGeom>
        </p:spPr>
      </p:pic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5595A7F2-2661-4396-922C-9C3F2EEEE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283020"/>
            <a:ext cx="5376064" cy="2133088"/>
          </a:xfrm>
        </p:spPr>
        <p:txBody>
          <a:bodyPr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apply filters to image, filters learn shared parameters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hyperparameters: size, padding, stride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produces convolved image (feature map)</a:t>
            </a:r>
          </a:p>
        </p:txBody>
      </p:sp>
    </p:spTree>
    <p:extLst>
      <p:ext uri="{BB962C8B-B14F-4D97-AF65-F5344CB8AC3E}">
        <p14:creationId xmlns:p14="http://schemas.microsoft.com/office/powerpoint/2010/main" val="418330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4B227-B68A-434C-B8A8-D283963F0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Convolution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3D33C4-05E0-4D23-A701-FCE5B19D6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DEC9E8-637A-462B-984C-CE01D0176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E07A5D-FBA4-42B0-AA5C-655AEEB57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7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164E8D-C37E-48DA-AD65-49F44C885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088000"/>
            <a:ext cx="4273855" cy="3933287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multiple filters per convolution layer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apply filters to previous feature maps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filters can have depth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927913EA-2EFF-4033-A947-FE5D04366114}"/>
              </a:ext>
            </a:extLst>
          </p:cNvPr>
          <p:cNvGrpSpPr/>
          <p:nvPr/>
        </p:nvGrpSpPr>
        <p:grpSpPr>
          <a:xfrm>
            <a:off x="4367808" y="4131979"/>
            <a:ext cx="6657659" cy="1923280"/>
            <a:chOff x="1127447" y="2380196"/>
            <a:chExt cx="6657659" cy="1923280"/>
          </a:xfrm>
        </p:grpSpPr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BBC5BC0C-B417-4D15-B2B6-1883E51D9850}"/>
                </a:ext>
              </a:extLst>
            </p:cNvPr>
            <p:cNvCxnSpPr>
              <a:cxnSpLocks/>
            </p:cNvCxnSpPr>
            <p:nvPr/>
          </p:nvCxnSpPr>
          <p:spPr>
            <a:xfrm>
              <a:off x="2567608" y="3573016"/>
              <a:ext cx="8640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3960CF41-65D0-4C6F-9DE3-9FD59645BF89}"/>
                </a:ext>
              </a:extLst>
            </p:cNvPr>
            <p:cNvGrpSpPr/>
            <p:nvPr/>
          </p:nvGrpSpPr>
          <p:grpSpPr>
            <a:xfrm>
              <a:off x="2658114" y="2713394"/>
              <a:ext cx="628092" cy="705461"/>
              <a:chOff x="3010175" y="2713394"/>
              <a:chExt cx="628092" cy="705461"/>
            </a:xfrm>
          </p:grpSpPr>
          <p:grpSp>
            <p:nvGrpSpPr>
              <p:cNvPr id="39" name="Gruppieren 38">
                <a:extLst>
                  <a:ext uri="{FF2B5EF4-FFF2-40B4-BE49-F238E27FC236}">
                    <a16:creationId xmlns:a16="http://schemas.microsoft.com/office/drawing/2014/main" id="{FD806431-D182-4314-A125-1B7938194503}"/>
                  </a:ext>
                </a:extLst>
              </p:cNvPr>
              <p:cNvGrpSpPr/>
              <p:nvPr/>
            </p:nvGrpSpPr>
            <p:grpSpPr>
              <a:xfrm>
                <a:off x="3107062" y="2950805"/>
                <a:ext cx="468050" cy="468050"/>
                <a:chOff x="3300147" y="2505355"/>
                <a:chExt cx="635613" cy="635613"/>
              </a:xfrm>
            </p:grpSpPr>
            <p:sp>
              <p:nvSpPr>
                <p:cNvPr id="41" name="Rechteck 40">
                  <a:extLst>
                    <a:ext uri="{FF2B5EF4-FFF2-40B4-BE49-F238E27FC236}">
                      <a16:creationId xmlns:a16="http://schemas.microsoft.com/office/drawing/2014/main" id="{91FCAC6E-4EEA-42FA-A212-40CA4321B21B}"/>
                    </a:ext>
                  </a:extLst>
                </p:cNvPr>
                <p:cNvSpPr/>
                <p:nvPr/>
              </p:nvSpPr>
              <p:spPr>
                <a:xfrm>
                  <a:off x="3300147" y="2505355"/>
                  <a:ext cx="563605" cy="5636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2DCBDD10-E11B-49CD-83B5-4432D45D975A}"/>
                    </a:ext>
                  </a:extLst>
                </p:cNvPr>
                <p:cNvSpPr/>
                <p:nvPr/>
              </p:nvSpPr>
              <p:spPr>
                <a:xfrm>
                  <a:off x="3372155" y="2577363"/>
                  <a:ext cx="563605" cy="5636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AB08ED6E-B767-4C06-AC5B-146852B2B29E}"/>
                  </a:ext>
                </a:extLst>
              </p:cNvPr>
              <p:cNvSpPr txBox="1"/>
              <p:nvPr/>
            </p:nvSpPr>
            <p:spPr>
              <a:xfrm>
                <a:off x="3010175" y="2713394"/>
                <a:ext cx="62809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Filters</a:t>
                </a:r>
                <a:endParaRPr lang="en-US" sz="1050" dirty="0"/>
              </a:p>
            </p:txBody>
          </p:sp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D83CFB53-EC1A-47CA-9212-663B727DB46F}"/>
                </a:ext>
              </a:extLst>
            </p:cNvPr>
            <p:cNvGrpSpPr/>
            <p:nvPr/>
          </p:nvGrpSpPr>
          <p:grpSpPr>
            <a:xfrm>
              <a:off x="1127447" y="2548531"/>
              <a:ext cx="1272599" cy="1543187"/>
              <a:chOff x="1127447" y="2548531"/>
              <a:chExt cx="1272599" cy="1543187"/>
            </a:xfrm>
          </p:grpSpPr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88DAED3D-1B6E-432A-942A-E8362965B688}"/>
                  </a:ext>
                </a:extLst>
              </p:cNvPr>
              <p:cNvSpPr/>
              <p:nvPr/>
            </p:nvSpPr>
            <p:spPr>
              <a:xfrm>
                <a:off x="1127447" y="2548531"/>
                <a:ext cx="1272599" cy="127259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37D57CA4-807A-4F9F-B501-2E81B1E1C572}"/>
                  </a:ext>
                </a:extLst>
              </p:cNvPr>
              <p:cNvSpPr txBox="1"/>
              <p:nvPr/>
            </p:nvSpPr>
            <p:spPr>
              <a:xfrm>
                <a:off x="1449700" y="3837802"/>
                <a:ext cx="62809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Input</a:t>
                </a:r>
                <a:endParaRPr lang="en-US" sz="1050" dirty="0"/>
              </a:p>
            </p:txBody>
          </p:sp>
        </p:grp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450FDEB5-6132-421B-9494-3D9AB16BED8C}"/>
                </a:ext>
              </a:extLst>
            </p:cNvPr>
            <p:cNvGrpSpPr/>
            <p:nvPr/>
          </p:nvGrpSpPr>
          <p:grpSpPr>
            <a:xfrm>
              <a:off x="3598279" y="2492419"/>
              <a:ext cx="1384822" cy="1678619"/>
              <a:chOff x="4282128" y="2492419"/>
              <a:chExt cx="1384822" cy="1678619"/>
            </a:xfrm>
          </p:grpSpPr>
          <p:grpSp>
            <p:nvGrpSpPr>
              <p:cNvPr id="33" name="Gruppieren 32">
                <a:extLst>
                  <a:ext uri="{FF2B5EF4-FFF2-40B4-BE49-F238E27FC236}">
                    <a16:creationId xmlns:a16="http://schemas.microsoft.com/office/drawing/2014/main" id="{67393518-4170-4295-B822-773BFC925EA2}"/>
                  </a:ext>
                </a:extLst>
              </p:cNvPr>
              <p:cNvGrpSpPr/>
              <p:nvPr/>
            </p:nvGrpSpPr>
            <p:grpSpPr>
              <a:xfrm>
                <a:off x="4282128" y="2492419"/>
                <a:ext cx="1384822" cy="1384822"/>
                <a:chOff x="6350496" y="2741575"/>
                <a:chExt cx="1880592" cy="1880592"/>
              </a:xfrm>
            </p:grpSpPr>
            <p:sp>
              <p:nvSpPr>
                <p:cNvPr id="35" name="Rechteck 34">
                  <a:extLst>
                    <a:ext uri="{FF2B5EF4-FFF2-40B4-BE49-F238E27FC236}">
                      <a16:creationId xmlns:a16="http://schemas.microsoft.com/office/drawing/2014/main" id="{6B14CBB1-BA24-4960-89D3-527199EE7E06}"/>
                    </a:ext>
                  </a:extLst>
                </p:cNvPr>
                <p:cNvSpPr/>
                <p:nvPr/>
              </p:nvSpPr>
              <p:spPr>
                <a:xfrm>
                  <a:off x="6350496" y="2741575"/>
                  <a:ext cx="1728192" cy="17281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hteck 35">
                  <a:extLst>
                    <a:ext uri="{FF2B5EF4-FFF2-40B4-BE49-F238E27FC236}">
                      <a16:creationId xmlns:a16="http://schemas.microsoft.com/office/drawing/2014/main" id="{23274F86-3E32-426D-A168-1CDB98205BB6}"/>
                    </a:ext>
                  </a:extLst>
                </p:cNvPr>
                <p:cNvSpPr/>
                <p:nvPr/>
              </p:nvSpPr>
              <p:spPr>
                <a:xfrm>
                  <a:off x="6502896" y="2893975"/>
                  <a:ext cx="1728192" cy="17281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A28F391D-A66A-4310-81A0-06B67670AE3B}"/>
                  </a:ext>
                </a:extLst>
              </p:cNvPr>
              <p:cNvSpPr txBox="1"/>
              <p:nvPr/>
            </p:nvSpPr>
            <p:spPr>
              <a:xfrm>
                <a:off x="4503488" y="3917122"/>
                <a:ext cx="106256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Feature Maps</a:t>
                </a:r>
                <a:endParaRPr lang="en-US" sz="1050" dirty="0"/>
              </a:p>
            </p:txBody>
          </p:sp>
        </p:grp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F8F287B0-1DE7-4724-BAE7-C83608294319}"/>
                </a:ext>
              </a:extLst>
            </p:cNvPr>
            <p:cNvGrpSpPr/>
            <p:nvPr/>
          </p:nvGrpSpPr>
          <p:grpSpPr>
            <a:xfrm>
              <a:off x="6175837" y="2380196"/>
              <a:ext cx="1609269" cy="1923280"/>
              <a:chOff x="7655083" y="2380196"/>
              <a:chExt cx="1609269" cy="1923280"/>
            </a:xfrm>
          </p:grpSpPr>
          <p:grpSp>
            <p:nvGrpSpPr>
              <p:cNvPr id="27" name="Gruppieren 26">
                <a:extLst>
                  <a:ext uri="{FF2B5EF4-FFF2-40B4-BE49-F238E27FC236}">
                    <a16:creationId xmlns:a16="http://schemas.microsoft.com/office/drawing/2014/main" id="{9E702E56-815C-4F44-982E-51EBE9EAFE72}"/>
                  </a:ext>
                </a:extLst>
              </p:cNvPr>
              <p:cNvGrpSpPr/>
              <p:nvPr/>
            </p:nvGrpSpPr>
            <p:grpSpPr>
              <a:xfrm>
                <a:off x="7655083" y="2380196"/>
                <a:ext cx="1609269" cy="1609269"/>
                <a:chOff x="9071873" y="2024138"/>
                <a:chExt cx="2185392" cy="2185392"/>
              </a:xfrm>
            </p:grpSpPr>
            <p:sp>
              <p:nvSpPr>
                <p:cNvPr id="29" name="Rechteck 28">
                  <a:extLst>
                    <a:ext uri="{FF2B5EF4-FFF2-40B4-BE49-F238E27FC236}">
                      <a16:creationId xmlns:a16="http://schemas.microsoft.com/office/drawing/2014/main" id="{E6DDC452-D845-4F82-90FE-8C6BB9B3C454}"/>
                    </a:ext>
                  </a:extLst>
                </p:cNvPr>
                <p:cNvSpPr/>
                <p:nvPr/>
              </p:nvSpPr>
              <p:spPr>
                <a:xfrm>
                  <a:off x="9071873" y="2024138"/>
                  <a:ext cx="1728192" cy="17281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96A8FE1E-9BF9-466B-BC22-5AF373337562}"/>
                    </a:ext>
                  </a:extLst>
                </p:cNvPr>
                <p:cNvSpPr/>
                <p:nvPr/>
              </p:nvSpPr>
              <p:spPr>
                <a:xfrm>
                  <a:off x="9224273" y="2176538"/>
                  <a:ext cx="1728192" cy="17281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hteck 30">
                  <a:extLst>
                    <a:ext uri="{FF2B5EF4-FFF2-40B4-BE49-F238E27FC236}">
                      <a16:creationId xmlns:a16="http://schemas.microsoft.com/office/drawing/2014/main" id="{6F94F484-11EA-4846-977C-3B185D8D07A4}"/>
                    </a:ext>
                  </a:extLst>
                </p:cNvPr>
                <p:cNvSpPr/>
                <p:nvPr/>
              </p:nvSpPr>
              <p:spPr>
                <a:xfrm>
                  <a:off x="9376673" y="2328938"/>
                  <a:ext cx="1728192" cy="17281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hteck 31">
                  <a:extLst>
                    <a:ext uri="{FF2B5EF4-FFF2-40B4-BE49-F238E27FC236}">
                      <a16:creationId xmlns:a16="http://schemas.microsoft.com/office/drawing/2014/main" id="{8EA5C62C-C3D5-4F07-B80F-063E4DD33AF3}"/>
                    </a:ext>
                  </a:extLst>
                </p:cNvPr>
                <p:cNvSpPr/>
                <p:nvPr/>
              </p:nvSpPr>
              <p:spPr>
                <a:xfrm>
                  <a:off x="9529073" y="2481338"/>
                  <a:ext cx="1728192" cy="17281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9C938690-02B9-4F20-9EDE-5782AB9CAA62}"/>
                  </a:ext>
                </a:extLst>
              </p:cNvPr>
              <p:cNvSpPr txBox="1"/>
              <p:nvPr/>
            </p:nvSpPr>
            <p:spPr>
              <a:xfrm>
                <a:off x="8096768" y="4049560"/>
                <a:ext cx="106256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Feature Maps</a:t>
                </a:r>
                <a:endParaRPr lang="en-US" sz="1050" dirty="0"/>
              </a:p>
            </p:txBody>
          </p:sp>
        </p:grp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BC96DDA2-CD9D-4324-BB5A-878F1432CD4E}"/>
                </a:ext>
              </a:extLst>
            </p:cNvPr>
            <p:cNvGrpSpPr/>
            <p:nvPr/>
          </p:nvGrpSpPr>
          <p:grpSpPr>
            <a:xfrm>
              <a:off x="5159896" y="2702106"/>
              <a:ext cx="653074" cy="784448"/>
              <a:chOff x="6294992" y="2687432"/>
              <a:chExt cx="653074" cy="784448"/>
            </a:xfrm>
          </p:grpSpPr>
          <p:grpSp>
            <p:nvGrpSpPr>
              <p:cNvPr id="21" name="Gruppieren 20">
                <a:extLst>
                  <a:ext uri="{FF2B5EF4-FFF2-40B4-BE49-F238E27FC236}">
                    <a16:creationId xmlns:a16="http://schemas.microsoft.com/office/drawing/2014/main" id="{16908096-7637-48C9-9EBB-EED0AFE3AD23}"/>
                  </a:ext>
                </a:extLst>
              </p:cNvPr>
              <p:cNvGrpSpPr/>
              <p:nvPr/>
            </p:nvGrpSpPr>
            <p:grpSpPr>
              <a:xfrm>
                <a:off x="6373966" y="2897780"/>
                <a:ext cx="574100" cy="574100"/>
                <a:chOff x="8647523" y="2706766"/>
                <a:chExt cx="779629" cy="779629"/>
              </a:xfrm>
            </p:grpSpPr>
            <p:sp>
              <p:nvSpPr>
                <p:cNvPr id="23" name="Rechteck 22">
                  <a:extLst>
                    <a:ext uri="{FF2B5EF4-FFF2-40B4-BE49-F238E27FC236}">
                      <a16:creationId xmlns:a16="http://schemas.microsoft.com/office/drawing/2014/main" id="{F42D20D5-B59A-4A07-9C67-1494A4A5D9B4}"/>
                    </a:ext>
                  </a:extLst>
                </p:cNvPr>
                <p:cNvSpPr/>
                <p:nvPr/>
              </p:nvSpPr>
              <p:spPr>
                <a:xfrm>
                  <a:off x="8647523" y="2706766"/>
                  <a:ext cx="563605" cy="5636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E7B98901-EDD6-4267-994D-70674B053012}"/>
                    </a:ext>
                  </a:extLst>
                </p:cNvPr>
                <p:cNvSpPr/>
                <p:nvPr/>
              </p:nvSpPr>
              <p:spPr>
                <a:xfrm>
                  <a:off x="8719531" y="2778774"/>
                  <a:ext cx="563605" cy="5636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hteck 24">
                  <a:extLst>
                    <a:ext uri="{FF2B5EF4-FFF2-40B4-BE49-F238E27FC236}">
                      <a16:creationId xmlns:a16="http://schemas.microsoft.com/office/drawing/2014/main" id="{0E6F2822-5D0D-46E2-8C56-923D9292BF3B}"/>
                    </a:ext>
                  </a:extLst>
                </p:cNvPr>
                <p:cNvSpPr/>
                <p:nvPr/>
              </p:nvSpPr>
              <p:spPr>
                <a:xfrm>
                  <a:off x="8791539" y="2850782"/>
                  <a:ext cx="563605" cy="5636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83281709-BB7F-4EDA-A75E-D96AE7F1632E}"/>
                    </a:ext>
                  </a:extLst>
                </p:cNvPr>
                <p:cNvSpPr/>
                <p:nvPr/>
              </p:nvSpPr>
              <p:spPr>
                <a:xfrm>
                  <a:off x="8863547" y="2922790"/>
                  <a:ext cx="563605" cy="5636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817F16A1-3A55-44B2-89EE-4EE7D9B77185}"/>
                  </a:ext>
                </a:extLst>
              </p:cNvPr>
              <p:cNvSpPr txBox="1"/>
              <p:nvPr/>
            </p:nvSpPr>
            <p:spPr>
              <a:xfrm>
                <a:off x="6294992" y="2687432"/>
                <a:ext cx="62809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Filters</a:t>
                </a:r>
                <a:endParaRPr lang="en-US" sz="1050" dirty="0"/>
              </a:p>
            </p:txBody>
          </p:sp>
        </p:grp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D2141C78-64A2-4FFE-9E5C-1666490052AE}"/>
                </a:ext>
              </a:extLst>
            </p:cNvPr>
            <p:cNvCxnSpPr>
              <a:cxnSpLocks/>
            </p:cNvCxnSpPr>
            <p:nvPr/>
          </p:nvCxnSpPr>
          <p:spPr>
            <a:xfrm>
              <a:off x="5159896" y="3573016"/>
              <a:ext cx="8640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12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E1CBB-A6CE-4B66-AD25-6CDA8A62F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Pooling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528CBD-9F4F-446E-B545-25A0A1E0B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448040"/>
            <a:ext cx="4496749" cy="2277104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Reduce spatial size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no trainable parameters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hyperparameters: size, padding, stride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D96C4D-5A29-4B95-9E47-55EAABFBA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500C6B-2C62-45C4-A5A0-F1C735A5E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1FB4AC-CE42-486A-AFB8-633E731FC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8</a:t>
            </a:fld>
            <a:endParaRPr lang="de-DE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6C6CCBC-9549-4EBF-BF3D-90BD8BCDA8C4}"/>
              </a:ext>
            </a:extLst>
          </p:cNvPr>
          <p:cNvGrpSpPr/>
          <p:nvPr/>
        </p:nvGrpSpPr>
        <p:grpSpPr>
          <a:xfrm>
            <a:off x="7176120" y="3933056"/>
            <a:ext cx="4490268" cy="1942027"/>
            <a:chOff x="3657155" y="3717032"/>
            <a:chExt cx="4490268" cy="1942027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C9405270-2FFC-4C5A-A5BF-D2B072478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7155" y="3717032"/>
              <a:ext cx="4490268" cy="1942027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7054E816-9DBC-425B-8610-1E20B45FBF71}"/>
                </a:ext>
              </a:extLst>
            </p:cNvPr>
            <p:cNvSpPr txBox="1"/>
            <p:nvPr/>
          </p:nvSpPr>
          <p:spPr>
            <a:xfrm>
              <a:off x="5807968" y="4384836"/>
              <a:ext cx="95608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dirty="0"/>
                <a:t>Max Pooling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58048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6590AB62-CB61-40A0-99F8-59C8620CB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Example CNN Architecture</a:t>
            </a:r>
          </a:p>
        </p:txBody>
      </p:sp>
      <p:grpSp>
        <p:nvGrpSpPr>
          <p:cNvPr id="147" name="Gruppieren 146">
            <a:extLst>
              <a:ext uri="{FF2B5EF4-FFF2-40B4-BE49-F238E27FC236}">
                <a16:creationId xmlns:a16="http://schemas.microsoft.com/office/drawing/2014/main" id="{553EB37E-EFBA-439E-94D0-E6D3D9417074}"/>
              </a:ext>
            </a:extLst>
          </p:cNvPr>
          <p:cNvGrpSpPr/>
          <p:nvPr/>
        </p:nvGrpSpPr>
        <p:grpSpPr>
          <a:xfrm>
            <a:off x="604342" y="4061215"/>
            <a:ext cx="10804216" cy="1816057"/>
            <a:chOff x="604342" y="3736422"/>
            <a:chExt cx="10804216" cy="1816057"/>
          </a:xfrm>
        </p:grpSpPr>
        <p:cxnSp>
          <p:nvCxnSpPr>
            <p:cNvPr id="103" name="Gerade Verbindung mit Pfeil 102">
              <a:extLst>
                <a:ext uri="{FF2B5EF4-FFF2-40B4-BE49-F238E27FC236}">
                  <a16:creationId xmlns:a16="http://schemas.microsoft.com/office/drawing/2014/main" id="{F6BD96B7-ED41-43BF-8C9B-D03B01505B6C}"/>
                </a:ext>
              </a:extLst>
            </p:cNvPr>
            <p:cNvCxnSpPr>
              <a:cxnSpLocks/>
            </p:cNvCxnSpPr>
            <p:nvPr/>
          </p:nvCxnSpPr>
          <p:spPr>
            <a:xfrm>
              <a:off x="1956619" y="4724072"/>
              <a:ext cx="3582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6" name="Gruppieren 125">
              <a:extLst>
                <a:ext uri="{FF2B5EF4-FFF2-40B4-BE49-F238E27FC236}">
                  <a16:creationId xmlns:a16="http://schemas.microsoft.com/office/drawing/2014/main" id="{21C888B2-8CE5-489C-8A62-AA8A87D61B23}"/>
                </a:ext>
              </a:extLst>
            </p:cNvPr>
            <p:cNvGrpSpPr/>
            <p:nvPr/>
          </p:nvGrpSpPr>
          <p:grpSpPr>
            <a:xfrm>
              <a:off x="604342" y="3736422"/>
              <a:ext cx="1272598" cy="1816057"/>
              <a:chOff x="759076" y="3807146"/>
              <a:chExt cx="1272598" cy="1816057"/>
            </a:xfrm>
          </p:grpSpPr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5321AC7D-1856-4B5C-AB1C-5F7F4362E8B0}"/>
                  </a:ext>
                </a:extLst>
              </p:cNvPr>
              <p:cNvSpPr/>
              <p:nvPr/>
            </p:nvSpPr>
            <p:spPr>
              <a:xfrm>
                <a:off x="759076" y="4072667"/>
                <a:ext cx="1272598" cy="127259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70D96DB5-64C3-48B7-A91B-95E5C742C60A}"/>
                  </a:ext>
                </a:extLst>
              </p:cNvPr>
              <p:cNvSpPr txBox="1"/>
              <p:nvPr/>
            </p:nvSpPr>
            <p:spPr>
              <a:xfrm>
                <a:off x="929355" y="5369287"/>
                <a:ext cx="93204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Input Image</a:t>
                </a:r>
                <a:endParaRPr lang="en-US" sz="105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Textfeld 118">
                    <a:extLst>
                      <a:ext uri="{FF2B5EF4-FFF2-40B4-BE49-F238E27FC236}">
                        <a16:creationId xmlns:a16="http://schemas.microsoft.com/office/drawing/2014/main" id="{1AD6EE3D-83D5-48B3-BFB7-4B54FD8CB2A9}"/>
                      </a:ext>
                    </a:extLst>
                  </p:cNvPr>
                  <p:cNvSpPr txBox="1"/>
                  <p:nvPr/>
                </p:nvSpPr>
                <p:spPr>
                  <a:xfrm>
                    <a:off x="929355" y="3807146"/>
                    <a:ext cx="93204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32×32×1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19" name="Textfeld 118">
                    <a:extLst>
                      <a:ext uri="{FF2B5EF4-FFF2-40B4-BE49-F238E27FC236}">
                        <a16:creationId xmlns:a16="http://schemas.microsoft.com/office/drawing/2014/main" id="{1AD6EE3D-83D5-48B3-BFB7-4B54FD8CB2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9355" y="3807146"/>
                    <a:ext cx="932040" cy="25391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7" name="Gruppieren 126">
              <a:extLst>
                <a:ext uri="{FF2B5EF4-FFF2-40B4-BE49-F238E27FC236}">
                  <a16:creationId xmlns:a16="http://schemas.microsoft.com/office/drawing/2014/main" id="{BB0A4EF5-134F-4190-88B5-D7F3B852EB29}"/>
                </a:ext>
              </a:extLst>
            </p:cNvPr>
            <p:cNvGrpSpPr/>
            <p:nvPr/>
          </p:nvGrpSpPr>
          <p:grpSpPr>
            <a:xfrm>
              <a:off x="2340307" y="3792655"/>
              <a:ext cx="1488622" cy="1703590"/>
              <a:chOff x="2358720" y="3665697"/>
              <a:chExt cx="1488622" cy="1703590"/>
            </a:xfrm>
          </p:grpSpPr>
          <p:grpSp>
            <p:nvGrpSpPr>
              <p:cNvPr id="50" name="Gruppieren 49">
                <a:extLst>
                  <a:ext uri="{FF2B5EF4-FFF2-40B4-BE49-F238E27FC236}">
                    <a16:creationId xmlns:a16="http://schemas.microsoft.com/office/drawing/2014/main" id="{75FCE033-C02F-41AF-8FF6-91CAFDE56285}"/>
                  </a:ext>
                </a:extLst>
              </p:cNvPr>
              <p:cNvGrpSpPr/>
              <p:nvPr/>
            </p:nvGrpSpPr>
            <p:grpSpPr>
              <a:xfrm>
                <a:off x="2358720" y="3884197"/>
                <a:ext cx="1488622" cy="1485090"/>
                <a:chOff x="2279576" y="3155791"/>
                <a:chExt cx="1488622" cy="1485090"/>
              </a:xfrm>
            </p:grpSpPr>
            <p:sp>
              <p:nvSpPr>
                <p:cNvPr id="3" name="Rechteck 2">
                  <a:extLst>
                    <a:ext uri="{FF2B5EF4-FFF2-40B4-BE49-F238E27FC236}">
                      <a16:creationId xmlns:a16="http://schemas.microsoft.com/office/drawing/2014/main" id="{AC16E753-854C-4485-9CA1-1027B2F72E20}"/>
                    </a:ext>
                  </a:extLst>
                </p:cNvPr>
                <p:cNvSpPr/>
                <p:nvPr/>
              </p:nvSpPr>
              <p:spPr>
                <a:xfrm>
                  <a:off x="2279576" y="3155791"/>
                  <a:ext cx="1272598" cy="127259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hteck 3">
                  <a:extLst>
                    <a:ext uri="{FF2B5EF4-FFF2-40B4-BE49-F238E27FC236}">
                      <a16:creationId xmlns:a16="http://schemas.microsoft.com/office/drawing/2014/main" id="{ED49FB68-2BF4-46FE-90C4-05F84B2CAC30}"/>
                    </a:ext>
                  </a:extLst>
                </p:cNvPr>
                <p:cNvSpPr/>
                <p:nvPr/>
              </p:nvSpPr>
              <p:spPr>
                <a:xfrm>
                  <a:off x="2351584" y="3226622"/>
                  <a:ext cx="1272598" cy="127259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Rechteck 4">
                  <a:extLst>
                    <a:ext uri="{FF2B5EF4-FFF2-40B4-BE49-F238E27FC236}">
                      <a16:creationId xmlns:a16="http://schemas.microsoft.com/office/drawing/2014/main" id="{C61FD6ED-C603-415A-A4D6-0ACDE9FC6781}"/>
                    </a:ext>
                  </a:extLst>
                </p:cNvPr>
                <p:cNvSpPr/>
                <p:nvPr/>
              </p:nvSpPr>
              <p:spPr>
                <a:xfrm>
                  <a:off x="2423592" y="3297453"/>
                  <a:ext cx="1272598" cy="127259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Rechteck 5">
                  <a:extLst>
                    <a:ext uri="{FF2B5EF4-FFF2-40B4-BE49-F238E27FC236}">
                      <a16:creationId xmlns:a16="http://schemas.microsoft.com/office/drawing/2014/main" id="{515EE0FC-F2E5-40EB-B5BD-1F1E328AE09C}"/>
                    </a:ext>
                  </a:extLst>
                </p:cNvPr>
                <p:cNvSpPr/>
                <p:nvPr/>
              </p:nvSpPr>
              <p:spPr>
                <a:xfrm>
                  <a:off x="2495600" y="3368283"/>
                  <a:ext cx="1272598" cy="127259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feld 119">
                    <a:extLst>
                      <a:ext uri="{FF2B5EF4-FFF2-40B4-BE49-F238E27FC236}">
                        <a16:creationId xmlns:a16="http://schemas.microsoft.com/office/drawing/2014/main" id="{8B5AC5B3-0848-4062-A1A5-954C20E5794E}"/>
                      </a:ext>
                    </a:extLst>
                  </p:cNvPr>
                  <p:cNvSpPr txBox="1"/>
                  <p:nvPr/>
                </p:nvSpPr>
                <p:spPr>
                  <a:xfrm>
                    <a:off x="2571927" y="3665697"/>
                    <a:ext cx="93204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32×32×4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20" name="Textfeld 119">
                    <a:extLst>
                      <a:ext uri="{FF2B5EF4-FFF2-40B4-BE49-F238E27FC236}">
                        <a16:creationId xmlns:a16="http://schemas.microsoft.com/office/drawing/2014/main" id="{8B5AC5B3-0848-4062-A1A5-954C20E579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71927" y="3665697"/>
                    <a:ext cx="932040" cy="25391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91E86D2E-0049-4A07-ABD0-CB514B1F7718}"/>
                </a:ext>
              </a:extLst>
            </p:cNvPr>
            <p:cNvGrpSpPr/>
            <p:nvPr/>
          </p:nvGrpSpPr>
          <p:grpSpPr>
            <a:xfrm>
              <a:off x="4156612" y="4100180"/>
              <a:ext cx="993329" cy="1088541"/>
              <a:chOff x="4054494" y="3970146"/>
              <a:chExt cx="993329" cy="1088541"/>
            </a:xfrm>
          </p:grpSpPr>
          <p:grpSp>
            <p:nvGrpSpPr>
              <p:cNvPr id="49" name="Gruppieren 48">
                <a:extLst>
                  <a:ext uri="{FF2B5EF4-FFF2-40B4-BE49-F238E27FC236}">
                    <a16:creationId xmlns:a16="http://schemas.microsoft.com/office/drawing/2014/main" id="{DA9B56D2-2CFB-486A-A2EB-6DB9745E70E6}"/>
                  </a:ext>
                </a:extLst>
              </p:cNvPr>
              <p:cNvGrpSpPr/>
              <p:nvPr/>
            </p:nvGrpSpPr>
            <p:grpSpPr>
              <a:xfrm>
                <a:off x="4174388" y="4194797"/>
                <a:ext cx="873435" cy="863890"/>
                <a:chOff x="4328691" y="3484814"/>
                <a:chExt cx="873435" cy="863890"/>
              </a:xfrm>
            </p:grpSpPr>
            <p:sp>
              <p:nvSpPr>
                <p:cNvPr id="10" name="Rechteck 9">
                  <a:extLst>
                    <a:ext uri="{FF2B5EF4-FFF2-40B4-BE49-F238E27FC236}">
                      <a16:creationId xmlns:a16="http://schemas.microsoft.com/office/drawing/2014/main" id="{127CC5EF-9276-4236-A3D1-D8E65A8F89BC}"/>
                    </a:ext>
                  </a:extLst>
                </p:cNvPr>
                <p:cNvSpPr/>
                <p:nvPr/>
              </p:nvSpPr>
              <p:spPr>
                <a:xfrm>
                  <a:off x="4328691" y="3484814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hteck 10">
                  <a:extLst>
                    <a:ext uri="{FF2B5EF4-FFF2-40B4-BE49-F238E27FC236}">
                      <a16:creationId xmlns:a16="http://schemas.microsoft.com/office/drawing/2014/main" id="{E12BD4EB-0181-4AC5-BDD6-30B140145810}"/>
                    </a:ext>
                  </a:extLst>
                </p:cNvPr>
                <p:cNvSpPr/>
                <p:nvPr/>
              </p:nvSpPr>
              <p:spPr>
                <a:xfrm>
                  <a:off x="4403812" y="3556753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hteck 11">
                  <a:extLst>
                    <a:ext uri="{FF2B5EF4-FFF2-40B4-BE49-F238E27FC236}">
                      <a16:creationId xmlns:a16="http://schemas.microsoft.com/office/drawing/2014/main" id="{A58FAF1D-BE11-4E11-9384-D4F346BF8AC6}"/>
                    </a:ext>
                  </a:extLst>
                </p:cNvPr>
                <p:cNvSpPr/>
                <p:nvPr/>
              </p:nvSpPr>
              <p:spPr>
                <a:xfrm>
                  <a:off x="4478933" y="3628692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hteck 12">
                  <a:extLst>
                    <a:ext uri="{FF2B5EF4-FFF2-40B4-BE49-F238E27FC236}">
                      <a16:creationId xmlns:a16="http://schemas.microsoft.com/office/drawing/2014/main" id="{2D07863A-688E-4225-8D6D-9266FF68215D}"/>
                    </a:ext>
                  </a:extLst>
                </p:cNvPr>
                <p:cNvSpPr/>
                <p:nvPr/>
              </p:nvSpPr>
              <p:spPr>
                <a:xfrm>
                  <a:off x="4554054" y="3700632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Textfeld 120">
                    <a:extLst>
                      <a:ext uri="{FF2B5EF4-FFF2-40B4-BE49-F238E27FC236}">
                        <a16:creationId xmlns:a16="http://schemas.microsoft.com/office/drawing/2014/main" id="{8A3544A3-B8C1-4D8A-972E-AC6F10DD0A30}"/>
                      </a:ext>
                    </a:extLst>
                  </p:cNvPr>
                  <p:cNvSpPr txBox="1"/>
                  <p:nvPr/>
                </p:nvSpPr>
                <p:spPr>
                  <a:xfrm>
                    <a:off x="4054494" y="3970146"/>
                    <a:ext cx="93204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16×16×4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21" name="Textfeld 120">
                    <a:extLst>
                      <a:ext uri="{FF2B5EF4-FFF2-40B4-BE49-F238E27FC236}">
                        <a16:creationId xmlns:a16="http://schemas.microsoft.com/office/drawing/2014/main" id="{8A3544A3-B8C1-4D8A-972E-AC6F10DD0A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54494" y="3970146"/>
                    <a:ext cx="932040" cy="25391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9" name="Gruppieren 128">
              <a:extLst>
                <a:ext uri="{FF2B5EF4-FFF2-40B4-BE49-F238E27FC236}">
                  <a16:creationId xmlns:a16="http://schemas.microsoft.com/office/drawing/2014/main" id="{A83CEA7C-8AC4-405F-9770-DB82F21D013A}"/>
                </a:ext>
              </a:extLst>
            </p:cNvPr>
            <p:cNvGrpSpPr/>
            <p:nvPr/>
          </p:nvGrpSpPr>
          <p:grpSpPr>
            <a:xfrm>
              <a:off x="5525249" y="3945519"/>
              <a:ext cx="1284404" cy="1397862"/>
              <a:chOff x="5243039" y="3785643"/>
              <a:chExt cx="1284404" cy="1397862"/>
            </a:xfrm>
          </p:grpSpPr>
          <p:grpSp>
            <p:nvGrpSpPr>
              <p:cNvPr id="48" name="Gruppieren 47">
                <a:extLst>
                  <a:ext uri="{FF2B5EF4-FFF2-40B4-BE49-F238E27FC236}">
                    <a16:creationId xmlns:a16="http://schemas.microsoft.com/office/drawing/2014/main" id="{2B9926D6-4692-40B2-AEF2-05842DB3AD50}"/>
                  </a:ext>
                </a:extLst>
              </p:cNvPr>
              <p:cNvGrpSpPr/>
              <p:nvPr/>
            </p:nvGrpSpPr>
            <p:grpSpPr>
              <a:xfrm>
                <a:off x="5374869" y="4005064"/>
                <a:ext cx="1152574" cy="1178441"/>
                <a:chOff x="5819896" y="3462440"/>
                <a:chExt cx="1152574" cy="1178441"/>
              </a:xfrm>
            </p:grpSpPr>
            <p:sp>
              <p:nvSpPr>
                <p:cNvPr id="14" name="Rechteck 13">
                  <a:extLst>
                    <a:ext uri="{FF2B5EF4-FFF2-40B4-BE49-F238E27FC236}">
                      <a16:creationId xmlns:a16="http://schemas.microsoft.com/office/drawing/2014/main" id="{A69D5B22-48A1-4B81-AC77-0BE8D8310E42}"/>
                    </a:ext>
                  </a:extLst>
                </p:cNvPr>
                <p:cNvSpPr/>
                <p:nvPr/>
              </p:nvSpPr>
              <p:spPr>
                <a:xfrm>
                  <a:off x="5819896" y="3462440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hteck 14">
                  <a:extLst>
                    <a:ext uri="{FF2B5EF4-FFF2-40B4-BE49-F238E27FC236}">
                      <a16:creationId xmlns:a16="http://schemas.microsoft.com/office/drawing/2014/main" id="{C3FBC185-D8C6-49D6-9495-17BF5AB29272}"/>
                    </a:ext>
                  </a:extLst>
                </p:cNvPr>
                <p:cNvSpPr/>
                <p:nvPr/>
              </p:nvSpPr>
              <p:spPr>
                <a:xfrm>
                  <a:off x="5891968" y="3538207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hteck 15">
                  <a:extLst>
                    <a:ext uri="{FF2B5EF4-FFF2-40B4-BE49-F238E27FC236}">
                      <a16:creationId xmlns:a16="http://schemas.microsoft.com/office/drawing/2014/main" id="{69A5EDC5-F646-4E14-B5FF-8465AFC8B3F2}"/>
                    </a:ext>
                  </a:extLst>
                </p:cNvPr>
                <p:cNvSpPr/>
                <p:nvPr/>
              </p:nvSpPr>
              <p:spPr>
                <a:xfrm>
                  <a:off x="5964040" y="3613974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hteck 16">
                  <a:extLst>
                    <a:ext uri="{FF2B5EF4-FFF2-40B4-BE49-F238E27FC236}">
                      <a16:creationId xmlns:a16="http://schemas.microsoft.com/office/drawing/2014/main" id="{7612FE5B-EFFF-4D51-81B5-3D7BDC39991C}"/>
                    </a:ext>
                  </a:extLst>
                </p:cNvPr>
                <p:cNvSpPr/>
                <p:nvPr/>
              </p:nvSpPr>
              <p:spPr>
                <a:xfrm>
                  <a:off x="6036112" y="3689741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hteck 17">
                  <a:extLst>
                    <a:ext uri="{FF2B5EF4-FFF2-40B4-BE49-F238E27FC236}">
                      <a16:creationId xmlns:a16="http://schemas.microsoft.com/office/drawing/2014/main" id="{38695E34-74AA-4412-AB08-7741DB86FF43}"/>
                    </a:ext>
                  </a:extLst>
                </p:cNvPr>
                <p:cNvSpPr/>
                <p:nvPr/>
              </p:nvSpPr>
              <p:spPr>
                <a:xfrm>
                  <a:off x="6108184" y="3765508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hteck 18">
                  <a:extLst>
                    <a:ext uri="{FF2B5EF4-FFF2-40B4-BE49-F238E27FC236}">
                      <a16:creationId xmlns:a16="http://schemas.microsoft.com/office/drawing/2014/main" id="{7EBE30ED-D645-4CE3-9412-1C968F475DB4}"/>
                    </a:ext>
                  </a:extLst>
                </p:cNvPr>
                <p:cNvSpPr/>
                <p:nvPr/>
              </p:nvSpPr>
              <p:spPr>
                <a:xfrm>
                  <a:off x="6180256" y="3841275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hteck 19">
                  <a:extLst>
                    <a:ext uri="{FF2B5EF4-FFF2-40B4-BE49-F238E27FC236}">
                      <a16:creationId xmlns:a16="http://schemas.microsoft.com/office/drawing/2014/main" id="{BA2A93DE-1E8F-4073-B9FF-5B678C18BF65}"/>
                    </a:ext>
                  </a:extLst>
                </p:cNvPr>
                <p:cNvSpPr/>
                <p:nvPr/>
              </p:nvSpPr>
              <p:spPr>
                <a:xfrm>
                  <a:off x="6252328" y="3917042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hteck 20">
                  <a:extLst>
                    <a:ext uri="{FF2B5EF4-FFF2-40B4-BE49-F238E27FC236}">
                      <a16:creationId xmlns:a16="http://schemas.microsoft.com/office/drawing/2014/main" id="{9D3F1F9F-11EE-4EEA-9290-AECFA214ABCC}"/>
                    </a:ext>
                  </a:extLst>
                </p:cNvPr>
                <p:cNvSpPr/>
                <p:nvPr/>
              </p:nvSpPr>
              <p:spPr>
                <a:xfrm>
                  <a:off x="6324398" y="3992809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2" name="Textfeld 121">
                    <a:extLst>
                      <a:ext uri="{FF2B5EF4-FFF2-40B4-BE49-F238E27FC236}">
                        <a16:creationId xmlns:a16="http://schemas.microsoft.com/office/drawing/2014/main" id="{1C570D8F-530A-4995-B453-37FBB2E97143}"/>
                      </a:ext>
                    </a:extLst>
                  </p:cNvPr>
                  <p:cNvSpPr txBox="1"/>
                  <p:nvPr/>
                </p:nvSpPr>
                <p:spPr>
                  <a:xfrm>
                    <a:off x="5243039" y="3785643"/>
                    <a:ext cx="93204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16×16×8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22" name="Textfeld 121">
                    <a:extLst>
                      <a:ext uri="{FF2B5EF4-FFF2-40B4-BE49-F238E27FC236}">
                        <a16:creationId xmlns:a16="http://schemas.microsoft.com/office/drawing/2014/main" id="{1C570D8F-530A-4995-B453-37FBB2E971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43039" y="3785643"/>
                    <a:ext cx="932040" cy="25391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7EE85C99-62B3-44DF-81D6-733E4485A261}"/>
                </a:ext>
              </a:extLst>
            </p:cNvPr>
            <p:cNvGrpSpPr/>
            <p:nvPr/>
          </p:nvGrpSpPr>
          <p:grpSpPr>
            <a:xfrm>
              <a:off x="7194486" y="4181602"/>
              <a:ext cx="932040" cy="925696"/>
              <a:chOff x="6590325" y="4050341"/>
              <a:chExt cx="932040" cy="925696"/>
            </a:xfrm>
          </p:grpSpPr>
          <p:grpSp>
            <p:nvGrpSpPr>
              <p:cNvPr id="47" name="Gruppieren 46">
                <a:extLst>
                  <a:ext uri="{FF2B5EF4-FFF2-40B4-BE49-F238E27FC236}">
                    <a16:creationId xmlns:a16="http://schemas.microsoft.com/office/drawing/2014/main" id="{6724990D-24FF-4A2A-A18C-668AF001D6CF}"/>
                  </a:ext>
                </a:extLst>
              </p:cNvPr>
              <p:cNvGrpSpPr/>
              <p:nvPr/>
            </p:nvGrpSpPr>
            <p:grpSpPr>
              <a:xfrm>
                <a:off x="6854489" y="4277447"/>
                <a:ext cx="625842" cy="698590"/>
                <a:chOff x="7418350" y="3609138"/>
                <a:chExt cx="625842" cy="698590"/>
              </a:xfrm>
            </p:grpSpPr>
            <p:sp>
              <p:nvSpPr>
                <p:cNvPr id="23" name="Rechteck 22">
                  <a:extLst>
                    <a:ext uri="{FF2B5EF4-FFF2-40B4-BE49-F238E27FC236}">
                      <a16:creationId xmlns:a16="http://schemas.microsoft.com/office/drawing/2014/main" id="{3678E7C1-8B77-4A8E-BAE3-DC005F16C6F9}"/>
                    </a:ext>
                  </a:extLst>
                </p:cNvPr>
                <p:cNvSpPr/>
                <p:nvPr/>
              </p:nvSpPr>
              <p:spPr>
                <a:xfrm>
                  <a:off x="7418350" y="3609138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BD5FB90F-6292-4791-8299-C111791F90FA}"/>
                    </a:ext>
                  </a:extLst>
                </p:cNvPr>
                <p:cNvSpPr/>
                <p:nvPr/>
              </p:nvSpPr>
              <p:spPr>
                <a:xfrm>
                  <a:off x="7461576" y="3662757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hteck 24">
                  <a:extLst>
                    <a:ext uri="{FF2B5EF4-FFF2-40B4-BE49-F238E27FC236}">
                      <a16:creationId xmlns:a16="http://schemas.microsoft.com/office/drawing/2014/main" id="{4578A740-A55C-48E5-BC13-5CAD9BE4679B}"/>
                    </a:ext>
                  </a:extLst>
                </p:cNvPr>
                <p:cNvSpPr/>
                <p:nvPr/>
              </p:nvSpPr>
              <p:spPr>
                <a:xfrm>
                  <a:off x="7504802" y="3716376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B25B29A6-5B63-4151-B817-37DD7DD3AF30}"/>
                    </a:ext>
                  </a:extLst>
                </p:cNvPr>
                <p:cNvSpPr/>
                <p:nvPr/>
              </p:nvSpPr>
              <p:spPr>
                <a:xfrm>
                  <a:off x="7548028" y="3769995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hteck 26">
                  <a:extLst>
                    <a:ext uri="{FF2B5EF4-FFF2-40B4-BE49-F238E27FC236}">
                      <a16:creationId xmlns:a16="http://schemas.microsoft.com/office/drawing/2014/main" id="{D038A2C0-F47B-4A2E-83EF-1D4FF65E6E20}"/>
                    </a:ext>
                  </a:extLst>
                </p:cNvPr>
                <p:cNvSpPr/>
                <p:nvPr/>
              </p:nvSpPr>
              <p:spPr>
                <a:xfrm>
                  <a:off x="7591254" y="3823614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hteck 27">
                  <a:extLst>
                    <a:ext uri="{FF2B5EF4-FFF2-40B4-BE49-F238E27FC236}">
                      <a16:creationId xmlns:a16="http://schemas.microsoft.com/office/drawing/2014/main" id="{A10F9B45-BE34-4DD1-8C03-E12E6DE2A4B0}"/>
                    </a:ext>
                  </a:extLst>
                </p:cNvPr>
                <p:cNvSpPr/>
                <p:nvPr/>
              </p:nvSpPr>
              <p:spPr>
                <a:xfrm>
                  <a:off x="7634480" y="3877233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hteck 28">
                  <a:extLst>
                    <a:ext uri="{FF2B5EF4-FFF2-40B4-BE49-F238E27FC236}">
                      <a16:creationId xmlns:a16="http://schemas.microsoft.com/office/drawing/2014/main" id="{9099E17B-3FFF-4678-9518-FDFC1BC74457}"/>
                    </a:ext>
                  </a:extLst>
                </p:cNvPr>
                <p:cNvSpPr/>
                <p:nvPr/>
              </p:nvSpPr>
              <p:spPr>
                <a:xfrm>
                  <a:off x="7677706" y="3930852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A9B0D4EB-2157-4AFD-A017-3B5CE8AA0BBC}"/>
                    </a:ext>
                  </a:extLst>
                </p:cNvPr>
                <p:cNvSpPr/>
                <p:nvPr/>
              </p:nvSpPr>
              <p:spPr>
                <a:xfrm>
                  <a:off x="7720932" y="3984468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3" name="Textfeld 122">
                    <a:extLst>
                      <a:ext uri="{FF2B5EF4-FFF2-40B4-BE49-F238E27FC236}">
                        <a16:creationId xmlns:a16="http://schemas.microsoft.com/office/drawing/2014/main" id="{2F388AC1-46B1-47AF-93E5-90D6EEFE6390}"/>
                      </a:ext>
                    </a:extLst>
                  </p:cNvPr>
                  <p:cNvSpPr txBox="1"/>
                  <p:nvPr/>
                </p:nvSpPr>
                <p:spPr>
                  <a:xfrm>
                    <a:off x="6590325" y="4050341"/>
                    <a:ext cx="93204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5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×8×8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23" name="Textfeld 122">
                    <a:extLst>
                      <a:ext uri="{FF2B5EF4-FFF2-40B4-BE49-F238E27FC236}">
                        <a16:creationId xmlns:a16="http://schemas.microsoft.com/office/drawing/2014/main" id="{2F388AC1-46B1-47AF-93E5-90D6EEFE63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90325" y="4050341"/>
                    <a:ext cx="932040" cy="25391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1" name="Gruppieren 130">
              <a:extLst>
                <a:ext uri="{FF2B5EF4-FFF2-40B4-BE49-F238E27FC236}">
                  <a16:creationId xmlns:a16="http://schemas.microsoft.com/office/drawing/2014/main" id="{377C8CAB-C6AF-4C2F-961F-68BAA3FF2DD2}"/>
                </a:ext>
              </a:extLst>
            </p:cNvPr>
            <p:cNvGrpSpPr/>
            <p:nvPr/>
          </p:nvGrpSpPr>
          <p:grpSpPr>
            <a:xfrm>
              <a:off x="8368484" y="3966405"/>
              <a:ext cx="1311151" cy="1356091"/>
              <a:chOff x="7471937" y="3835195"/>
              <a:chExt cx="1311151" cy="1356091"/>
            </a:xfrm>
          </p:grpSpPr>
          <p:grpSp>
            <p:nvGrpSpPr>
              <p:cNvPr id="2" name="Gruppieren 1">
                <a:extLst>
                  <a:ext uri="{FF2B5EF4-FFF2-40B4-BE49-F238E27FC236}">
                    <a16:creationId xmlns:a16="http://schemas.microsoft.com/office/drawing/2014/main" id="{B3EDF3DE-58B7-484C-B610-11DB5D076F20}"/>
                  </a:ext>
                </a:extLst>
              </p:cNvPr>
              <p:cNvGrpSpPr/>
              <p:nvPr/>
            </p:nvGrpSpPr>
            <p:grpSpPr>
              <a:xfrm>
                <a:off x="7807377" y="4062198"/>
                <a:ext cx="975711" cy="1129088"/>
                <a:chOff x="8230716" y="3249920"/>
                <a:chExt cx="975711" cy="1129088"/>
              </a:xfrm>
            </p:grpSpPr>
            <p:sp>
              <p:nvSpPr>
                <p:cNvPr id="31" name="Rechteck 30">
                  <a:extLst>
                    <a:ext uri="{FF2B5EF4-FFF2-40B4-BE49-F238E27FC236}">
                      <a16:creationId xmlns:a16="http://schemas.microsoft.com/office/drawing/2014/main" id="{8158BE1C-CA47-414E-9095-09FCEFE2B1E7}"/>
                    </a:ext>
                  </a:extLst>
                </p:cNvPr>
                <p:cNvSpPr/>
                <p:nvPr/>
              </p:nvSpPr>
              <p:spPr>
                <a:xfrm>
                  <a:off x="8230716" y="3249920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hteck 31">
                  <a:extLst>
                    <a:ext uri="{FF2B5EF4-FFF2-40B4-BE49-F238E27FC236}">
                      <a16:creationId xmlns:a16="http://schemas.microsoft.com/office/drawing/2014/main" id="{AD24397D-DC09-4AE1-9E8D-93D4521F6961}"/>
                    </a:ext>
                  </a:extLst>
                </p:cNvPr>
                <p:cNvSpPr/>
                <p:nvPr/>
              </p:nvSpPr>
              <p:spPr>
                <a:xfrm>
                  <a:off x="8274213" y="3303642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hteck 32">
                  <a:extLst>
                    <a:ext uri="{FF2B5EF4-FFF2-40B4-BE49-F238E27FC236}">
                      <a16:creationId xmlns:a16="http://schemas.microsoft.com/office/drawing/2014/main" id="{A4DA2F9C-147E-4858-8E32-49B48D180A93}"/>
                    </a:ext>
                  </a:extLst>
                </p:cNvPr>
                <p:cNvSpPr/>
                <p:nvPr/>
              </p:nvSpPr>
              <p:spPr>
                <a:xfrm>
                  <a:off x="8317710" y="3357364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hteck 33">
                  <a:extLst>
                    <a:ext uri="{FF2B5EF4-FFF2-40B4-BE49-F238E27FC236}">
                      <a16:creationId xmlns:a16="http://schemas.microsoft.com/office/drawing/2014/main" id="{E72293B5-E258-40C9-86A8-40ACAE81BA40}"/>
                    </a:ext>
                  </a:extLst>
                </p:cNvPr>
                <p:cNvSpPr/>
                <p:nvPr/>
              </p:nvSpPr>
              <p:spPr>
                <a:xfrm>
                  <a:off x="8361207" y="3411086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hteck 34">
                  <a:extLst>
                    <a:ext uri="{FF2B5EF4-FFF2-40B4-BE49-F238E27FC236}">
                      <a16:creationId xmlns:a16="http://schemas.microsoft.com/office/drawing/2014/main" id="{610C1FAC-503D-4806-BE1D-C2B99AFD4905}"/>
                    </a:ext>
                  </a:extLst>
                </p:cNvPr>
                <p:cNvSpPr/>
                <p:nvPr/>
              </p:nvSpPr>
              <p:spPr>
                <a:xfrm>
                  <a:off x="8404704" y="3464808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hteck 35">
                  <a:extLst>
                    <a:ext uri="{FF2B5EF4-FFF2-40B4-BE49-F238E27FC236}">
                      <a16:creationId xmlns:a16="http://schemas.microsoft.com/office/drawing/2014/main" id="{A5FED131-CA23-4D6D-9649-C92FD0046146}"/>
                    </a:ext>
                  </a:extLst>
                </p:cNvPr>
                <p:cNvSpPr/>
                <p:nvPr/>
              </p:nvSpPr>
              <p:spPr>
                <a:xfrm>
                  <a:off x="8448201" y="3518530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hteck 36">
                  <a:extLst>
                    <a:ext uri="{FF2B5EF4-FFF2-40B4-BE49-F238E27FC236}">
                      <a16:creationId xmlns:a16="http://schemas.microsoft.com/office/drawing/2014/main" id="{002E90AC-1DAC-47FB-AB52-A78FDA01B792}"/>
                    </a:ext>
                  </a:extLst>
                </p:cNvPr>
                <p:cNvSpPr/>
                <p:nvPr/>
              </p:nvSpPr>
              <p:spPr>
                <a:xfrm>
                  <a:off x="8491698" y="3572252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hteck 37">
                  <a:extLst>
                    <a:ext uri="{FF2B5EF4-FFF2-40B4-BE49-F238E27FC236}">
                      <a16:creationId xmlns:a16="http://schemas.microsoft.com/office/drawing/2014/main" id="{14DED0B8-9495-4753-80D7-E6644F511C36}"/>
                    </a:ext>
                  </a:extLst>
                </p:cNvPr>
                <p:cNvSpPr/>
                <p:nvPr/>
              </p:nvSpPr>
              <p:spPr>
                <a:xfrm>
                  <a:off x="8535195" y="3625974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hteck 38">
                  <a:extLst>
                    <a:ext uri="{FF2B5EF4-FFF2-40B4-BE49-F238E27FC236}">
                      <a16:creationId xmlns:a16="http://schemas.microsoft.com/office/drawing/2014/main" id="{2007B400-4E6C-460E-B39A-C37CDF3DCF7F}"/>
                    </a:ext>
                  </a:extLst>
                </p:cNvPr>
                <p:cNvSpPr/>
                <p:nvPr/>
              </p:nvSpPr>
              <p:spPr>
                <a:xfrm>
                  <a:off x="8578692" y="3679696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hteck 39">
                  <a:extLst>
                    <a:ext uri="{FF2B5EF4-FFF2-40B4-BE49-F238E27FC236}">
                      <a16:creationId xmlns:a16="http://schemas.microsoft.com/office/drawing/2014/main" id="{BC74CABC-1A25-44A9-9756-EE9230E2845B}"/>
                    </a:ext>
                  </a:extLst>
                </p:cNvPr>
                <p:cNvSpPr/>
                <p:nvPr/>
              </p:nvSpPr>
              <p:spPr>
                <a:xfrm>
                  <a:off x="8622189" y="3733418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hteck 40">
                  <a:extLst>
                    <a:ext uri="{FF2B5EF4-FFF2-40B4-BE49-F238E27FC236}">
                      <a16:creationId xmlns:a16="http://schemas.microsoft.com/office/drawing/2014/main" id="{8077AEB3-A4A7-4E2B-B62C-3B73B9D52D6C}"/>
                    </a:ext>
                  </a:extLst>
                </p:cNvPr>
                <p:cNvSpPr/>
                <p:nvPr/>
              </p:nvSpPr>
              <p:spPr>
                <a:xfrm>
                  <a:off x="8665686" y="3787140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B54F7B30-773F-477F-BCBB-E1E3436B60C8}"/>
                    </a:ext>
                  </a:extLst>
                </p:cNvPr>
                <p:cNvSpPr/>
                <p:nvPr/>
              </p:nvSpPr>
              <p:spPr>
                <a:xfrm>
                  <a:off x="8709183" y="3840862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hteck 42">
                  <a:extLst>
                    <a:ext uri="{FF2B5EF4-FFF2-40B4-BE49-F238E27FC236}">
                      <a16:creationId xmlns:a16="http://schemas.microsoft.com/office/drawing/2014/main" id="{415DB634-70F0-48D1-A35B-2C92575327F1}"/>
                    </a:ext>
                  </a:extLst>
                </p:cNvPr>
                <p:cNvSpPr/>
                <p:nvPr/>
              </p:nvSpPr>
              <p:spPr>
                <a:xfrm>
                  <a:off x="8752680" y="3894584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hteck 43">
                  <a:extLst>
                    <a:ext uri="{FF2B5EF4-FFF2-40B4-BE49-F238E27FC236}">
                      <a16:creationId xmlns:a16="http://schemas.microsoft.com/office/drawing/2014/main" id="{B700989B-F686-4E57-AD22-B76E1B64910F}"/>
                    </a:ext>
                  </a:extLst>
                </p:cNvPr>
                <p:cNvSpPr/>
                <p:nvPr/>
              </p:nvSpPr>
              <p:spPr>
                <a:xfrm>
                  <a:off x="8796177" y="3948306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hteck 44">
                  <a:extLst>
                    <a:ext uri="{FF2B5EF4-FFF2-40B4-BE49-F238E27FC236}">
                      <a16:creationId xmlns:a16="http://schemas.microsoft.com/office/drawing/2014/main" id="{E0D8316C-B38C-40C9-84F6-2DECCF22D2B6}"/>
                    </a:ext>
                  </a:extLst>
                </p:cNvPr>
                <p:cNvSpPr/>
                <p:nvPr/>
              </p:nvSpPr>
              <p:spPr>
                <a:xfrm>
                  <a:off x="8839674" y="4002028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hteck 45">
                  <a:extLst>
                    <a:ext uri="{FF2B5EF4-FFF2-40B4-BE49-F238E27FC236}">
                      <a16:creationId xmlns:a16="http://schemas.microsoft.com/office/drawing/2014/main" id="{65ABA6CE-0EAE-4E6D-A184-D75548CA977D}"/>
                    </a:ext>
                  </a:extLst>
                </p:cNvPr>
                <p:cNvSpPr/>
                <p:nvPr/>
              </p:nvSpPr>
              <p:spPr>
                <a:xfrm>
                  <a:off x="8883167" y="4055748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4" name="Textfeld 123">
                    <a:extLst>
                      <a:ext uri="{FF2B5EF4-FFF2-40B4-BE49-F238E27FC236}">
                        <a16:creationId xmlns:a16="http://schemas.microsoft.com/office/drawing/2014/main" id="{3FEE186A-C584-4B5E-B1F7-C6561C2839B1}"/>
                      </a:ext>
                    </a:extLst>
                  </p:cNvPr>
                  <p:cNvSpPr txBox="1"/>
                  <p:nvPr/>
                </p:nvSpPr>
                <p:spPr>
                  <a:xfrm>
                    <a:off x="7471937" y="3835195"/>
                    <a:ext cx="109367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5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×8×16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24" name="Textfeld 123">
                    <a:extLst>
                      <a:ext uri="{FF2B5EF4-FFF2-40B4-BE49-F238E27FC236}">
                        <a16:creationId xmlns:a16="http://schemas.microsoft.com/office/drawing/2014/main" id="{3FEE186A-C584-4B5E-B1F7-C6561C2839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71937" y="3835195"/>
                    <a:ext cx="1093670" cy="25391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4" name="Gruppieren 133">
              <a:extLst>
                <a:ext uri="{FF2B5EF4-FFF2-40B4-BE49-F238E27FC236}">
                  <a16:creationId xmlns:a16="http://schemas.microsoft.com/office/drawing/2014/main" id="{B8FC5290-CE0B-41CA-A9C8-117CD9F5BBBC}"/>
                </a:ext>
              </a:extLst>
            </p:cNvPr>
            <p:cNvGrpSpPr/>
            <p:nvPr/>
          </p:nvGrpSpPr>
          <p:grpSpPr>
            <a:xfrm>
              <a:off x="10007384" y="3955894"/>
              <a:ext cx="1401174" cy="1377112"/>
              <a:chOff x="9006577" y="3992175"/>
              <a:chExt cx="1401174" cy="1377112"/>
            </a:xfrm>
          </p:grpSpPr>
          <p:grpSp>
            <p:nvGrpSpPr>
              <p:cNvPr id="79" name="Gruppieren 78">
                <a:extLst>
                  <a:ext uri="{FF2B5EF4-FFF2-40B4-BE49-F238E27FC236}">
                    <a16:creationId xmlns:a16="http://schemas.microsoft.com/office/drawing/2014/main" id="{4CCEDDFB-6C4F-4AD6-B908-758F44B49EC4}"/>
                  </a:ext>
                </a:extLst>
              </p:cNvPr>
              <p:cNvGrpSpPr/>
              <p:nvPr/>
            </p:nvGrpSpPr>
            <p:grpSpPr>
              <a:xfrm>
                <a:off x="9173151" y="4241733"/>
                <a:ext cx="760522" cy="770019"/>
                <a:chOff x="9687152" y="4017949"/>
                <a:chExt cx="760522" cy="770019"/>
              </a:xfrm>
            </p:grpSpPr>
            <p:sp>
              <p:nvSpPr>
                <p:cNvPr id="54" name="Rechteck 52">
                  <a:extLst>
                    <a:ext uri="{FF2B5EF4-FFF2-40B4-BE49-F238E27FC236}">
                      <a16:creationId xmlns:a16="http://schemas.microsoft.com/office/drawing/2014/main" id="{B22537EF-EEF9-4FD4-9B5A-5AC5B69BFD0A}"/>
                    </a:ext>
                  </a:extLst>
                </p:cNvPr>
                <p:cNvSpPr/>
                <p:nvPr/>
              </p:nvSpPr>
              <p:spPr>
                <a:xfrm>
                  <a:off x="9687152" y="4020918"/>
                  <a:ext cx="223991" cy="223991"/>
                </a:xfrm>
                <a:custGeom>
                  <a:avLst/>
                  <a:gdLst>
                    <a:gd name="connsiteX0" fmla="*/ 0 w 323260"/>
                    <a:gd name="connsiteY0" fmla="*/ 0 h 323260"/>
                    <a:gd name="connsiteX1" fmla="*/ 323260 w 323260"/>
                    <a:gd name="connsiteY1" fmla="*/ 0 h 323260"/>
                    <a:gd name="connsiteX2" fmla="*/ 323260 w 323260"/>
                    <a:gd name="connsiteY2" fmla="*/ 323260 h 323260"/>
                    <a:gd name="connsiteX3" fmla="*/ 0 w 323260"/>
                    <a:gd name="connsiteY3" fmla="*/ 323260 h 323260"/>
                    <a:gd name="connsiteX4" fmla="*/ 0 w 323260"/>
                    <a:gd name="connsiteY4" fmla="*/ 0 h 323260"/>
                    <a:gd name="connsiteX0" fmla="*/ 0 w 323260"/>
                    <a:gd name="connsiteY0" fmla="*/ 0 h 323260"/>
                    <a:gd name="connsiteX1" fmla="*/ 111125 w 323260"/>
                    <a:gd name="connsiteY1" fmla="*/ 796 h 323260"/>
                    <a:gd name="connsiteX2" fmla="*/ 323260 w 323260"/>
                    <a:gd name="connsiteY2" fmla="*/ 0 h 323260"/>
                    <a:gd name="connsiteX3" fmla="*/ 323260 w 323260"/>
                    <a:gd name="connsiteY3" fmla="*/ 323260 h 323260"/>
                    <a:gd name="connsiteX4" fmla="*/ 0 w 323260"/>
                    <a:gd name="connsiteY4" fmla="*/ 323260 h 323260"/>
                    <a:gd name="connsiteX5" fmla="*/ 0 w 323260"/>
                    <a:gd name="connsiteY5" fmla="*/ 0 h 323260"/>
                    <a:gd name="connsiteX0" fmla="*/ 0 w 323260"/>
                    <a:gd name="connsiteY0" fmla="*/ 0 h 323260"/>
                    <a:gd name="connsiteX1" fmla="*/ 323260 w 323260"/>
                    <a:gd name="connsiteY1" fmla="*/ 0 h 323260"/>
                    <a:gd name="connsiteX2" fmla="*/ 323260 w 323260"/>
                    <a:gd name="connsiteY2" fmla="*/ 323260 h 323260"/>
                    <a:gd name="connsiteX3" fmla="*/ 0 w 323260"/>
                    <a:gd name="connsiteY3" fmla="*/ 323260 h 323260"/>
                    <a:gd name="connsiteX4" fmla="*/ 0 w 323260"/>
                    <a:gd name="connsiteY4" fmla="*/ 0 h 323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260" h="323260">
                      <a:moveTo>
                        <a:pt x="0" y="0"/>
                      </a:moveTo>
                      <a:lnTo>
                        <a:pt x="323260" y="0"/>
                      </a:lnTo>
                      <a:lnTo>
                        <a:pt x="323260" y="323260"/>
                      </a:lnTo>
                      <a:lnTo>
                        <a:pt x="0" y="3232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Rechteck 52">
                  <a:extLst>
                    <a:ext uri="{FF2B5EF4-FFF2-40B4-BE49-F238E27FC236}">
                      <a16:creationId xmlns:a16="http://schemas.microsoft.com/office/drawing/2014/main" id="{76FE6342-AA68-41E6-A157-95EC1B6B3BA6}"/>
                    </a:ext>
                  </a:extLst>
                </p:cNvPr>
                <p:cNvSpPr/>
                <p:nvPr/>
              </p:nvSpPr>
              <p:spPr>
                <a:xfrm rot="18900000">
                  <a:off x="9915110" y="4017949"/>
                  <a:ext cx="311819" cy="770019"/>
                </a:xfrm>
                <a:custGeom>
                  <a:avLst/>
                  <a:gdLst>
                    <a:gd name="connsiteX0" fmla="*/ 0 w 323260"/>
                    <a:gd name="connsiteY0" fmla="*/ 0 h 323260"/>
                    <a:gd name="connsiteX1" fmla="*/ 323260 w 323260"/>
                    <a:gd name="connsiteY1" fmla="*/ 0 h 323260"/>
                    <a:gd name="connsiteX2" fmla="*/ 323260 w 323260"/>
                    <a:gd name="connsiteY2" fmla="*/ 323260 h 323260"/>
                    <a:gd name="connsiteX3" fmla="*/ 0 w 323260"/>
                    <a:gd name="connsiteY3" fmla="*/ 323260 h 323260"/>
                    <a:gd name="connsiteX4" fmla="*/ 0 w 323260"/>
                    <a:gd name="connsiteY4" fmla="*/ 0 h 323260"/>
                    <a:gd name="connsiteX0" fmla="*/ 0 w 323260"/>
                    <a:gd name="connsiteY0" fmla="*/ 0 h 323260"/>
                    <a:gd name="connsiteX1" fmla="*/ 111125 w 323260"/>
                    <a:gd name="connsiteY1" fmla="*/ 796 h 323260"/>
                    <a:gd name="connsiteX2" fmla="*/ 323260 w 323260"/>
                    <a:gd name="connsiteY2" fmla="*/ 0 h 323260"/>
                    <a:gd name="connsiteX3" fmla="*/ 323260 w 323260"/>
                    <a:gd name="connsiteY3" fmla="*/ 323260 h 323260"/>
                    <a:gd name="connsiteX4" fmla="*/ 0 w 323260"/>
                    <a:gd name="connsiteY4" fmla="*/ 323260 h 323260"/>
                    <a:gd name="connsiteX5" fmla="*/ 0 w 323260"/>
                    <a:gd name="connsiteY5" fmla="*/ 0 h 323260"/>
                    <a:gd name="connsiteX0" fmla="*/ 0 w 323260"/>
                    <a:gd name="connsiteY0" fmla="*/ 0 h 323260"/>
                    <a:gd name="connsiteX1" fmla="*/ 323260 w 323260"/>
                    <a:gd name="connsiteY1" fmla="*/ 0 h 323260"/>
                    <a:gd name="connsiteX2" fmla="*/ 323260 w 323260"/>
                    <a:gd name="connsiteY2" fmla="*/ 323260 h 323260"/>
                    <a:gd name="connsiteX3" fmla="*/ 0 w 323260"/>
                    <a:gd name="connsiteY3" fmla="*/ 323260 h 323260"/>
                    <a:gd name="connsiteX4" fmla="*/ 0 w 323260"/>
                    <a:gd name="connsiteY4" fmla="*/ 0 h 323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260" h="323260">
                      <a:moveTo>
                        <a:pt x="0" y="0"/>
                      </a:moveTo>
                      <a:lnTo>
                        <a:pt x="323260" y="0"/>
                      </a:lnTo>
                      <a:lnTo>
                        <a:pt x="323260" y="323260"/>
                      </a:lnTo>
                      <a:lnTo>
                        <a:pt x="0" y="3232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FF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hteck 52">
                  <a:extLst>
                    <a:ext uri="{FF2B5EF4-FFF2-40B4-BE49-F238E27FC236}">
                      <a16:creationId xmlns:a16="http://schemas.microsoft.com/office/drawing/2014/main" id="{4EA411DC-8BA8-4898-B4EC-4D233CD512F9}"/>
                    </a:ext>
                  </a:extLst>
                </p:cNvPr>
                <p:cNvSpPr/>
                <p:nvPr/>
              </p:nvSpPr>
              <p:spPr>
                <a:xfrm>
                  <a:off x="10223683" y="4561455"/>
                  <a:ext cx="223991" cy="223991"/>
                </a:xfrm>
                <a:custGeom>
                  <a:avLst/>
                  <a:gdLst>
                    <a:gd name="connsiteX0" fmla="*/ 0 w 323260"/>
                    <a:gd name="connsiteY0" fmla="*/ 0 h 323260"/>
                    <a:gd name="connsiteX1" fmla="*/ 323260 w 323260"/>
                    <a:gd name="connsiteY1" fmla="*/ 0 h 323260"/>
                    <a:gd name="connsiteX2" fmla="*/ 323260 w 323260"/>
                    <a:gd name="connsiteY2" fmla="*/ 323260 h 323260"/>
                    <a:gd name="connsiteX3" fmla="*/ 0 w 323260"/>
                    <a:gd name="connsiteY3" fmla="*/ 323260 h 323260"/>
                    <a:gd name="connsiteX4" fmla="*/ 0 w 323260"/>
                    <a:gd name="connsiteY4" fmla="*/ 0 h 323260"/>
                    <a:gd name="connsiteX0" fmla="*/ 0 w 323260"/>
                    <a:gd name="connsiteY0" fmla="*/ 0 h 323260"/>
                    <a:gd name="connsiteX1" fmla="*/ 111125 w 323260"/>
                    <a:gd name="connsiteY1" fmla="*/ 796 h 323260"/>
                    <a:gd name="connsiteX2" fmla="*/ 323260 w 323260"/>
                    <a:gd name="connsiteY2" fmla="*/ 0 h 323260"/>
                    <a:gd name="connsiteX3" fmla="*/ 323260 w 323260"/>
                    <a:gd name="connsiteY3" fmla="*/ 323260 h 323260"/>
                    <a:gd name="connsiteX4" fmla="*/ 0 w 323260"/>
                    <a:gd name="connsiteY4" fmla="*/ 323260 h 323260"/>
                    <a:gd name="connsiteX5" fmla="*/ 0 w 323260"/>
                    <a:gd name="connsiteY5" fmla="*/ 0 h 323260"/>
                    <a:gd name="connsiteX0" fmla="*/ 0 w 323260"/>
                    <a:gd name="connsiteY0" fmla="*/ 0 h 323260"/>
                    <a:gd name="connsiteX1" fmla="*/ 323260 w 323260"/>
                    <a:gd name="connsiteY1" fmla="*/ 0 h 323260"/>
                    <a:gd name="connsiteX2" fmla="*/ 323260 w 323260"/>
                    <a:gd name="connsiteY2" fmla="*/ 323260 h 323260"/>
                    <a:gd name="connsiteX3" fmla="*/ 0 w 323260"/>
                    <a:gd name="connsiteY3" fmla="*/ 323260 h 323260"/>
                    <a:gd name="connsiteX4" fmla="*/ 0 w 323260"/>
                    <a:gd name="connsiteY4" fmla="*/ 0 h 323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260" h="323260">
                      <a:moveTo>
                        <a:pt x="0" y="0"/>
                      </a:moveTo>
                      <a:lnTo>
                        <a:pt x="323260" y="0"/>
                      </a:lnTo>
                      <a:lnTo>
                        <a:pt x="323260" y="323260"/>
                      </a:lnTo>
                      <a:lnTo>
                        <a:pt x="0" y="3232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7" name="Gerader Verbinder 56">
                  <a:extLst>
                    <a:ext uri="{FF2B5EF4-FFF2-40B4-BE49-F238E27FC236}">
                      <a16:creationId xmlns:a16="http://schemas.microsoft.com/office/drawing/2014/main" id="{028E95DD-D004-47BA-9D5A-80C1FDCDBC4B}"/>
                    </a:ext>
                  </a:extLst>
                </p:cNvPr>
                <p:cNvCxnSpPr>
                  <a:cxnSpLocks/>
                  <a:stCxn id="54" idx="1"/>
                  <a:endCxn id="53" idx="1"/>
                </p:cNvCxnSpPr>
                <p:nvPr/>
              </p:nvCxnSpPr>
              <p:spPr>
                <a:xfrm>
                  <a:off x="9911143" y="4020918"/>
                  <a:ext cx="536531" cy="540537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Gerader Verbinder 65">
                  <a:extLst>
                    <a:ext uri="{FF2B5EF4-FFF2-40B4-BE49-F238E27FC236}">
                      <a16:creationId xmlns:a16="http://schemas.microsoft.com/office/drawing/2014/main" id="{1F2D6093-2A52-4DE1-8C89-ED398845CE0D}"/>
                    </a:ext>
                  </a:extLst>
                </p:cNvPr>
                <p:cNvCxnSpPr>
                  <a:cxnSpLocks/>
                  <a:stCxn id="54" idx="0"/>
                  <a:endCxn id="53" idx="0"/>
                </p:cNvCxnSpPr>
                <p:nvPr/>
              </p:nvCxnSpPr>
              <p:spPr>
                <a:xfrm>
                  <a:off x="9687152" y="4020918"/>
                  <a:ext cx="536531" cy="540537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Gerader Verbinder 68">
                  <a:extLst>
                    <a:ext uri="{FF2B5EF4-FFF2-40B4-BE49-F238E27FC236}">
                      <a16:creationId xmlns:a16="http://schemas.microsoft.com/office/drawing/2014/main" id="{D5F3C281-3F6A-453B-B076-D80A80878F16}"/>
                    </a:ext>
                  </a:extLst>
                </p:cNvPr>
                <p:cNvCxnSpPr>
                  <a:cxnSpLocks/>
                  <a:stCxn id="55" idx="0"/>
                  <a:endCxn id="53" idx="3"/>
                </p:cNvCxnSpPr>
                <p:nvPr/>
              </p:nvCxnSpPr>
              <p:spPr>
                <a:xfrm>
                  <a:off x="9688532" y="4240960"/>
                  <a:ext cx="535151" cy="544486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5" name="Textfeld 124">
                    <a:extLst>
                      <a:ext uri="{FF2B5EF4-FFF2-40B4-BE49-F238E27FC236}">
                        <a16:creationId xmlns:a16="http://schemas.microsoft.com/office/drawing/2014/main" id="{D8E26543-DCD4-4C10-9597-853E91E17B4E}"/>
                      </a:ext>
                    </a:extLst>
                  </p:cNvPr>
                  <p:cNvSpPr txBox="1"/>
                  <p:nvPr/>
                </p:nvSpPr>
                <p:spPr>
                  <a:xfrm>
                    <a:off x="9006577" y="3992175"/>
                    <a:ext cx="109367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1×1×</m:t>
                          </m:r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25" name="Textfeld 124">
                    <a:extLst>
                      <a:ext uri="{FF2B5EF4-FFF2-40B4-BE49-F238E27FC236}">
                        <a16:creationId xmlns:a16="http://schemas.microsoft.com/office/drawing/2014/main" id="{D8E26543-DCD4-4C10-9597-853E91E17B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6577" y="3992175"/>
                    <a:ext cx="1093670" cy="25391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3" name="Textfeld 132">
                <a:extLst>
                  <a:ext uri="{FF2B5EF4-FFF2-40B4-BE49-F238E27FC236}">
                    <a16:creationId xmlns:a16="http://schemas.microsoft.com/office/drawing/2014/main" id="{761C5377-0327-4BC4-950E-8E9C5B2398B1}"/>
                  </a:ext>
                </a:extLst>
              </p:cNvPr>
              <p:cNvSpPr txBox="1"/>
              <p:nvPr/>
            </p:nvSpPr>
            <p:spPr>
              <a:xfrm>
                <a:off x="9199649" y="5115371"/>
                <a:ext cx="120810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Class </a:t>
                </a:r>
                <a:r>
                  <a:rPr lang="de-DE" sz="1050" dirty="0" err="1"/>
                  <a:t>Predictions</a:t>
                </a:r>
                <a:endParaRPr lang="en-US" sz="1050" dirty="0"/>
              </a:p>
            </p:txBody>
          </p:sp>
        </p:grpSp>
        <p:cxnSp>
          <p:nvCxnSpPr>
            <p:cNvPr id="136" name="Gerade Verbindung mit Pfeil 135">
              <a:extLst>
                <a:ext uri="{FF2B5EF4-FFF2-40B4-BE49-F238E27FC236}">
                  <a16:creationId xmlns:a16="http://schemas.microsoft.com/office/drawing/2014/main" id="{86AF522F-2DD5-4A8D-8FD8-969F6134EBBE}"/>
                </a:ext>
              </a:extLst>
            </p:cNvPr>
            <p:cNvCxnSpPr>
              <a:cxnSpLocks/>
            </p:cNvCxnSpPr>
            <p:nvPr/>
          </p:nvCxnSpPr>
          <p:spPr>
            <a:xfrm>
              <a:off x="3863752" y="4724072"/>
              <a:ext cx="3582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Gerade Verbindung mit Pfeil 136">
              <a:extLst>
                <a:ext uri="{FF2B5EF4-FFF2-40B4-BE49-F238E27FC236}">
                  <a16:creationId xmlns:a16="http://schemas.microsoft.com/office/drawing/2014/main" id="{84CAD208-53AC-4EB8-A645-64DDBB07DC5B}"/>
                </a:ext>
              </a:extLst>
            </p:cNvPr>
            <p:cNvCxnSpPr>
              <a:cxnSpLocks/>
            </p:cNvCxnSpPr>
            <p:nvPr/>
          </p:nvCxnSpPr>
          <p:spPr>
            <a:xfrm>
              <a:off x="5210696" y="4724072"/>
              <a:ext cx="3582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Gerade Verbindung mit Pfeil 137">
              <a:extLst>
                <a:ext uri="{FF2B5EF4-FFF2-40B4-BE49-F238E27FC236}">
                  <a16:creationId xmlns:a16="http://schemas.microsoft.com/office/drawing/2014/main" id="{E811288E-51BC-4AFE-9C75-2C46D572497D}"/>
                </a:ext>
              </a:extLst>
            </p:cNvPr>
            <p:cNvCxnSpPr>
              <a:cxnSpLocks/>
            </p:cNvCxnSpPr>
            <p:nvPr/>
          </p:nvCxnSpPr>
          <p:spPr>
            <a:xfrm>
              <a:off x="6919590" y="4724072"/>
              <a:ext cx="3582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Gerade Verbindung mit Pfeil 138">
              <a:extLst>
                <a:ext uri="{FF2B5EF4-FFF2-40B4-BE49-F238E27FC236}">
                  <a16:creationId xmlns:a16="http://schemas.microsoft.com/office/drawing/2014/main" id="{DC6BB5C9-ED72-4E93-B71F-015CA33B23E4}"/>
                </a:ext>
              </a:extLst>
            </p:cNvPr>
            <p:cNvCxnSpPr>
              <a:cxnSpLocks/>
            </p:cNvCxnSpPr>
            <p:nvPr/>
          </p:nvCxnSpPr>
          <p:spPr>
            <a:xfrm>
              <a:off x="8244309" y="4724072"/>
              <a:ext cx="3582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Gerade Verbindung mit Pfeil 139">
              <a:extLst>
                <a:ext uri="{FF2B5EF4-FFF2-40B4-BE49-F238E27FC236}">
                  <a16:creationId xmlns:a16="http://schemas.microsoft.com/office/drawing/2014/main" id="{CCF2C83D-6F69-4404-82A0-45B2C6658805}"/>
                </a:ext>
              </a:extLst>
            </p:cNvPr>
            <p:cNvCxnSpPr>
              <a:cxnSpLocks/>
            </p:cNvCxnSpPr>
            <p:nvPr/>
          </p:nvCxnSpPr>
          <p:spPr>
            <a:xfrm>
              <a:off x="9680153" y="4724072"/>
              <a:ext cx="3582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1" name="Textfeld 140">
              <a:extLst>
                <a:ext uri="{FF2B5EF4-FFF2-40B4-BE49-F238E27FC236}">
                  <a16:creationId xmlns:a16="http://schemas.microsoft.com/office/drawing/2014/main" id="{336A6AD2-30A6-42B9-A8C7-E111E541C017}"/>
                </a:ext>
              </a:extLst>
            </p:cNvPr>
            <p:cNvSpPr txBox="1"/>
            <p:nvPr/>
          </p:nvSpPr>
          <p:spPr>
            <a:xfrm rot="16200000">
              <a:off x="1831035" y="4402651"/>
              <a:ext cx="5649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i="1" dirty="0" err="1"/>
                <a:t>Conv</a:t>
              </a:r>
              <a:r>
                <a:rPr lang="de-DE" sz="1050" i="1" dirty="0"/>
                <a:t>.</a:t>
              </a:r>
              <a:endParaRPr lang="en-US" sz="1050" i="1" dirty="0"/>
            </a:p>
          </p:txBody>
        </p:sp>
        <p:sp>
          <p:nvSpPr>
            <p:cNvPr id="142" name="Textfeld 141">
              <a:extLst>
                <a:ext uri="{FF2B5EF4-FFF2-40B4-BE49-F238E27FC236}">
                  <a16:creationId xmlns:a16="http://schemas.microsoft.com/office/drawing/2014/main" id="{7456DD4E-FD37-480F-9BC8-2BADC470B223}"/>
                </a:ext>
              </a:extLst>
            </p:cNvPr>
            <p:cNvSpPr txBox="1"/>
            <p:nvPr/>
          </p:nvSpPr>
          <p:spPr>
            <a:xfrm rot="16200000">
              <a:off x="3767219" y="4414211"/>
              <a:ext cx="5649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i="1" dirty="0"/>
                <a:t>Pool.</a:t>
              </a:r>
              <a:endParaRPr lang="en-US" sz="1050" i="1" dirty="0"/>
            </a:p>
          </p:txBody>
        </p:sp>
        <p:sp>
          <p:nvSpPr>
            <p:cNvPr id="143" name="Textfeld 142">
              <a:extLst>
                <a:ext uri="{FF2B5EF4-FFF2-40B4-BE49-F238E27FC236}">
                  <a16:creationId xmlns:a16="http://schemas.microsoft.com/office/drawing/2014/main" id="{972F6DEA-CA81-4FBC-B282-10D8A1B351D9}"/>
                </a:ext>
              </a:extLst>
            </p:cNvPr>
            <p:cNvSpPr txBox="1"/>
            <p:nvPr/>
          </p:nvSpPr>
          <p:spPr>
            <a:xfrm rot="16200000">
              <a:off x="6800397" y="4414211"/>
              <a:ext cx="5649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i="1" dirty="0"/>
                <a:t>Pool.</a:t>
              </a:r>
              <a:endParaRPr lang="en-US" sz="1050" i="1" dirty="0"/>
            </a:p>
          </p:txBody>
        </p:sp>
        <p:sp>
          <p:nvSpPr>
            <p:cNvPr id="144" name="Textfeld 143">
              <a:extLst>
                <a:ext uri="{FF2B5EF4-FFF2-40B4-BE49-F238E27FC236}">
                  <a16:creationId xmlns:a16="http://schemas.microsoft.com/office/drawing/2014/main" id="{657A142E-4C6E-4421-8732-1A4DD05D3BE3}"/>
                </a:ext>
              </a:extLst>
            </p:cNvPr>
            <p:cNvSpPr txBox="1"/>
            <p:nvPr/>
          </p:nvSpPr>
          <p:spPr>
            <a:xfrm rot="16200000">
              <a:off x="5093836" y="4402651"/>
              <a:ext cx="5649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i="1" dirty="0" err="1"/>
                <a:t>Conv</a:t>
              </a:r>
              <a:r>
                <a:rPr lang="de-DE" sz="1050" i="1" dirty="0"/>
                <a:t>.</a:t>
              </a:r>
              <a:endParaRPr lang="en-US" sz="1050" i="1" dirty="0"/>
            </a:p>
          </p:txBody>
        </p:sp>
        <p:sp>
          <p:nvSpPr>
            <p:cNvPr id="145" name="Textfeld 144">
              <a:extLst>
                <a:ext uri="{FF2B5EF4-FFF2-40B4-BE49-F238E27FC236}">
                  <a16:creationId xmlns:a16="http://schemas.microsoft.com/office/drawing/2014/main" id="{A4B58353-CC65-4E03-926A-7CF00EE0FE8F}"/>
                </a:ext>
              </a:extLst>
            </p:cNvPr>
            <p:cNvSpPr txBox="1"/>
            <p:nvPr/>
          </p:nvSpPr>
          <p:spPr>
            <a:xfrm rot="16200000">
              <a:off x="8095358" y="4412596"/>
              <a:ext cx="5649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i="1" dirty="0" err="1"/>
                <a:t>Conv</a:t>
              </a:r>
              <a:r>
                <a:rPr lang="de-DE" sz="1050" i="1" dirty="0"/>
                <a:t>.</a:t>
              </a:r>
              <a:endParaRPr lang="en-US" sz="1050" i="1" dirty="0"/>
            </a:p>
          </p:txBody>
        </p:sp>
        <p:sp>
          <p:nvSpPr>
            <p:cNvPr id="146" name="Textfeld 145">
              <a:extLst>
                <a:ext uri="{FF2B5EF4-FFF2-40B4-BE49-F238E27FC236}">
                  <a16:creationId xmlns:a16="http://schemas.microsoft.com/office/drawing/2014/main" id="{E252BC5F-3221-4A6C-A9AD-9A8F4F153EE6}"/>
                </a:ext>
              </a:extLst>
            </p:cNvPr>
            <p:cNvSpPr txBox="1"/>
            <p:nvPr/>
          </p:nvSpPr>
          <p:spPr>
            <a:xfrm rot="16200000">
              <a:off x="9551450" y="4450509"/>
              <a:ext cx="5649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i="1" dirty="0" err="1"/>
                <a:t>Full</a:t>
              </a:r>
              <a:endParaRPr lang="en-US" sz="1050" i="1" dirty="0"/>
            </a:p>
          </p:txBody>
        </p:sp>
      </p:grpSp>
      <p:sp>
        <p:nvSpPr>
          <p:cNvPr id="148" name="Inhaltsplatzhalter 2">
            <a:extLst>
              <a:ext uri="{FF2B5EF4-FFF2-40B4-BE49-F238E27FC236}">
                <a16:creationId xmlns:a16="http://schemas.microsoft.com/office/drawing/2014/main" id="{C11C047E-5CAD-44BA-BABD-0A9511262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088000"/>
            <a:ext cx="10224000" cy="39332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alternating Convolution/Pooling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extract high-level features, computationally manageable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only class predictions, no segmentation so far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FCN by omitting fully-connected layer, result is low-resolution heatmap</a:t>
            </a:r>
          </a:p>
        </p:txBody>
      </p:sp>
    </p:spTree>
    <p:extLst>
      <p:ext uri="{BB962C8B-B14F-4D97-AF65-F5344CB8AC3E}">
        <p14:creationId xmlns:p14="http://schemas.microsoft.com/office/powerpoint/2010/main" val="234927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I">
  <a:themeElements>
    <a:clrScheme name="FernUniversität">
      <a:dk1>
        <a:sysClr val="windowText" lastClr="000000"/>
      </a:dk1>
      <a:lt1>
        <a:sysClr val="window" lastClr="FFFFFF"/>
      </a:lt1>
      <a:dk2>
        <a:srgbClr val="004C97"/>
      </a:dk2>
      <a:lt2>
        <a:srgbClr val="CCDBEA"/>
      </a:lt2>
      <a:accent1>
        <a:srgbClr val="004C97"/>
      </a:accent1>
      <a:accent2>
        <a:srgbClr val="336600"/>
      </a:accent2>
      <a:accent3>
        <a:srgbClr val="C84F0E"/>
      </a:accent3>
      <a:accent4>
        <a:srgbClr val="993333"/>
      </a:accent4>
      <a:accent5>
        <a:srgbClr val="006666"/>
      </a:accent5>
      <a:accent6>
        <a:srgbClr val="B1B3B3"/>
      </a:accent6>
      <a:hlink>
        <a:srgbClr val="004C97"/>
      </a:hlink>
      <a:folHlink>
        <a:srgbClr val="800080"/>
      </a:folHlink>
    </a:clrScheme>
    <a:fontScheme name="FernUni">
      <a:majorFont>
        <a:latin typeface="Frutiger LT Com 45 Light"/>
        <a:ea typeface=""/>
        <a:cs typeface=""/>
      </a:majorFont>
      <a:minorFont>
        <a:latin typeface="Frutiger LT Com 45 Ligh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FernUni</Template>
  <TotalTime>2131</TotalTime>
  <Words>1882</Words>
  <Application>Microsoft Office PowerPoint</Application>
  <PresentationFormat>Breitbild</PresentationFormat>
  <Paragraphs>694</Paragraphs>
  <Slides>53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53</vt:i4>
      </vt:variant>
    </vt:vector>
  </HeadingPairs>
  <TitlesOfParts>
    <vt:vector size="60" baseType="lpstr">
      <vt:lpstr>Symbol</vt:lpstr>
      <vt:lpstr>Arial</vt:lpstr>
      <vt:lpstr>Lucida Console</vt:lpstr>
      <vt:lpstr>Calibri</vt:lpstr>
      <vt:lpstr>Cambria Math</vt:lpstr>
      <vt:lpstr>Frutiger LT Com 45 Light</vt:lpstr>
      <vt:lpstr>MI</vt:lpstr>
      <vt:lpstr>Master Thesis</vt:lpstr>
      <vt:lpstr>Research Question</vt:lpstr>
      <vt:lpstr>Content</vt:lpstr>
      <vt:lpstr>Image Segmentation</vt:lpstr>
      <vt:lpstr>Convolutional Neural Networks</vt:lpstr>
      <vt:lpstr>Convolution</vt:lpstr>
      <vt:lpstr>Convolution</vt:lpstr>
      <vt:lpstr>Pooling</vt:lpstr>
      <vt:lpstr>Example CNN Architecture</vt:lpstr>
      <vt:lpstr>U-Net Architecture</vt:lpstr>
      <vt:lpstr>U-Net on ISBI Cell Tracking Challenge 2015</vt:lpstr>
      <vt:lpstr>DenseNet Architecture</vt:lpstr>
      <vt:lpstr>DenseNet Architecture – Dense Blocks</vt:lpstr>
      <vt:lpstr>FC-DenseNet Architecture</vt:lpstr>
      <vt:lpstr>FC-DenseNet on CamVid Dataset</vt:lpstr>
      <vt:lpstr>W-Net Architecture</vt:lpstr>
      <vt:lpstr>W-Net on BSDS500</vt:lpstr>
      <vt:lpstr>Image Segmentation</vt:lpstr>
      <vt:lpstr>Digital Orthographic Photographs</vt:lpstr>
      <vt:lpstr>Raw Image Data</vt:lpstr>
      <vt:lpstr>Vector Graphics with Land Use</vt:lpstr>
      <vt:lpstr>Data Preparations</vt:lpstr>
      <vt:lpstr>Inaccuracies in the Ground Truth</vt:lpstr>
      <vt:lpstr>Class Imbalance</vt:lpstr>
      <vt:lpstr>Class Imbalance – Addressing the Issues</vt:lpstr>
      <vt:lpstr>Final Datasets</vt:lpstr>
      <vt:lpstr>Image Segmentation</vt:lpstr>
      <vt:lpstr>Implementation and Hardware Specifications</vt:lpstr>
      <vt:lpstr>U-Net Metrics</vt:lpstr>
      <vt:lpstr>U-Net Predictions with Mean IoU</vt:lpstr>
      <vt:lpstr>FC-DenseNet Metrics</vt:lpstr>
      <vt:lpstr>FC-DenseNet Predictions with Mean IoU</vt:lpstr>
      <vt:lpstr>W-Net Metrics</vt:lpstr>
      <vt:lpstr>W-Net Class and Restoration Predictions</vt:lpstr>
      <vt:lpstr>W-Net Class and Restoration Predictions</vt:lpstr>
      <vt:lpstr>Image Segmentation</vt:lpstr>
      <vt:lpstr>Comparison   –   U-Net vs. FC-DenseNet</vt:lpstr>
      <vt:lpstr>Discussion</vt:lpstr>
      <vt:lpstr>Discussion</vt:lpstr>
      <vt:lpstr>Vegetation Analysis</vt:lpstr>
      <vt:lpstr>Spectral Vegetation Indices</vt:lpstr>
      <vt:lpstr>Vegetation Analysis</vt:lpstr>
      <vt:lpstr>Ratio Vegetation Index (RVI)</vt:lpstr>
      <vt:lpstr>Normalized Difference Vegetation Index (NDVI)</vt:lpstr>
      <vt:lpstr>Enhanced Vegetation Index (EVI)</vt:lpstr>
      <vt:lpstr>Soil-Adjusted Vegetation Index (SAVI)</vt:lpstr>
      <vt:lpstr>Modified Soil-Adjusted Vegetation Index (MSAVI)</vt:lpstr>
      <vt:lpstr>Vegetation Analysis</vt:lpstr>
      <vt:lpstr>Discussion</vt:lpstr>
      <vt:lpstr>Discussion</vt:lpstr>
      <vt:lpstr>Conclusion</vt:lpstr>
      <vt:lpstr>Conclusion</vt:lpstr>
      <vt:lpstr>Thank you!</vt:lpstr>
    </vt:vector>
  </TitlesOfParts>
  <Company>FernUniversität Hagen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Jessen, Malte</dc:creator>
  <cp:lastModifiedBy>Karsten Köhler</cp:lastModifiedBy>
  <cp:revision>277</cp:revision>
  <dcterms:created xsi:type="dcterms:W3CDTF">2017-05-29T05:49:40Z</dcterms:created>
  <dcterms:modified xsi:type="dcterms:W3CDTF">2020-12-13T17:54:32Z</dcterms:modified>
</cp:coreProperties>
</file>